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0" r:id="rId3"/>
    <p:sldId id="261" r:id="rId4"/>
    <p:sldId id="262" r:id="rId5"/>
    <p:sldId id="265" r:id="rId6"/>
    <p:sldId id="266" r:id="rId7"/>
    <p:sldId id="306" r:id="rId8"/>
    <p:sldId id="263" r:id="rId9"/>
    <p:sldId id="264" r:id="rId10"/>
    <p:sldId id="273" r:id="rId11"/>
    <p:sldId id="272" r:id="rId12"/>
    <p:sldId id="311" r:id="rId13"/>
    <p:sldId id="274" r:id="rId14"/>
    <p:sldId id="275" r:id="rId15"/>
    <p:sldId id="30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312" r:id="rId28"/>
    <p:sldId id="313" r:id="rId29"/>
    <p:sldId id="314" r:id="rId30"/>
    <p:sldId id="315" r:id="rId31"/>
    <p:sldId id="289" r:id="rId32"/>
    <p:sldId id="290" r:id="rId33"/>
    <p:sldId id="291" r:id="rId34"/>
    <p:sldId id="293" r:id="rId35"/>
    <p:sldId id="295" r:id="rId36"/>
    <p:sldId id="302" r:id="rId37"/>
    <p:sldId id="297" r:id="rId38"/>
    <p:sldId id="298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tr-TR" sz="5400" b="1" dirty="0" smtClean="0">
                <a:solidFill>
                  <a:schemeClr val="accent2"/>
                </a:solidFill>
              </a:rPr>
              <a:t>2024 YKS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750" y="1631315"/>
            <a:ext cx="8065135" cy="467804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YÜKSEKÖĞRETİM KURUMLARI SINAVI </a:t>
            </a:r>
          </a:p>
          <a:p>
            <a:r>
              <a:rPr lang="tr-TR" sz="40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(TYT – AYT - YDT)</a:t>
            </a:r>
            <a:endParaRPr lang="tr-TR" b="1" dirty="0" smtClean="0">
              <a:solidFill>
                <a:srgbClr val="C00000"/>
              </a:solidFill>
            </a:endParaRPr>
          </a:p>
          <a:p>
            <a:endParaRPr lang="tr-TR" sz="2400" b="1" dirty="0" smtClean="0">
              <a:solidFill>
                <a:srgbClr val="002060"/>
              </a:solidFill>
            </a:endParaRPr>
          </a:p>
          <a:p>
            <a:endParaRPr lang="tr-TR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TYT’de tüm adaylar sınavda sorulan 4 testin hepsinden (TYT, AYT ve YDT için)alan ayrımı olmadan puan almaktadır. Bundan dolayı adayların tüm soruları yanıtlamaya çalışmaları önerilir. </a:t>
            </a:r>
          </a:p>
          <a:p>
            <a:pPr marL="0" indent="0">
              <a:buNone/>
            </a:pPr>
            <a:endParaRPr lang="tr-TR" sz="3000" dirty="0" smtClean="0"/>
          </a:p>
          <a:p>
            <a:r>
              <a:rPr lang="tr-TR" sz="3000" dirty="0" smtClean="0">
                <a:solidFill>
                  <a:srgbClr val="C00000"/>
                </a:solidFill>
              </a:rPr>
              <a:t>Türkçe ya da Matematik testlerinin en az birinden 0,5 net çıkartan adayın TYT puanı hesaplanacaktır. </a:t>
            </a: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264696" cy="3649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Senem\Desktop\2022 YKS SÜRECİ\tyt puan hesapal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4" y="836712"/>
            <a:ext cx="8905196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539552" y="1556794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TYT’DE PUANI HESAPLANANLAR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/>
              <a:t>TYT’DE PUANI HESAPLANAN ADAYLAR (TYT puanının hesaplanması için </a:t>
            </a:r>
            <a:r>
              <a:rPr lang="tr-TR" sz="2400" b="1" dirty="0" smtClean="0">
                <a:solidFill>
                  <a:srgbClr val="FF0000"/>
                </a:solidFill>
              </a:rPr>
              <a:t>En az 0,5 Türkçe ya da matematik </a:t>
            </a:r>
            <a:r>
              <a:rPr lang="tr-TR" sz="2400" dirty="0" smtClean="0"/>
              <a:t>neti yapmak gerekir. 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ve Açıköğretim)  tercihinde,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</a:t>
            </a:r>
            <a:r>
              <a:rPr lang="tr-TR" sz="2600" dirty="0"/>
              <a:t> </a:t>
            </a:r>
            <a:r>
              <a:rPr lang="tr-TR" sz="2600" dirty="0" smtClean="0"/>
              <a:t>(üniversitenin kendisi bu programlar için </a:t>
            </a:r>
            <a:r>
              <a:rPr lang="tr-TR" sz="2600" dirty="0" err="1" smtClean="0"/>
              <a:t>TYT’de</a:t>
            </a:r>
            <a:r>
              <a:rPr lang="tr-TR" sz="2600" dirty="0" smtClean="0"/>
              <a:t> baraj puan belirleyebilir.)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seçim aşamasında kullanılacaktır.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***Subaylık ve Astsubaylık ön başvuruları için adayların  Milli Savunma üniversitesi Sınavını (MSÜ) takip etmeleri gerekmektedir. ***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250-270 arası ham puan kullanılacaktır.  </a:t>
            </a:r>
            <a:endParaRPr lang="tr-T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YKS’DE İKİNCİ AŞAMA SINAVLARI: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2060"/>
                </a:solidFill>
              </a:rPr>
              <a:t>ALAN YETERLİLİK TESTİ (AYT) </a:t>
            </a: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2060"/>
                </a:solidFill>
              </a:rPr>
              <a:t>ve YABANCI DİL TESTİ (YDT)</a:t>
            </a:r>
          </a:p>
          <a:p>
            <a:pPr marL="0" indent="0" algn="ctr">
              <a:buNone/>
            </a:pP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endParaRPr lang="tr-TR" sz="2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b="1" dirty="0" smtClean="0">
                <a:solidFill>
                  <a:srgbClr val="002060"/>
                </a:solidFill>
              </a:rPr>
              <a:t>AYT ve YDT UYGULANIŞI  </a:t>
            </a:r>
            <a:endParaRPr lang="tr-TR" sz="34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9 Haziran  </a:t>
            </a:r>
            <a:r>
              <a:rPr lang="tr-TR" sz="3000" b="1" dirty="0">
                <a:solidFill>
                  <a:srgbClr val="FF0000"/>
                </a:solidFill>
              </a:rPr>
              <a:t>P</a:t>
            </a:r>
            <a:r>
              <a:rPr lang="tr-TR" sz="3000" b="1" dirty="0" smtClean="0">
                <a:solidFill>
                  <a:srgbClr val="FF0000"/>
                </a:solidFill>
              </a:rPr>
              <a:t>azar sabahı 10:15</a:t>
            </a: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YDT aynı gün öğleden sonra 15:45</a:t>
            </a:r>
          </a:p>
          <a:p>
            <a:pPr marL="0" indent="0">
              <a:buNone/>
            </a:pPr>
            <a:endParaRPr lang="tr-T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tr-TR" sz="3000" dirty="0" err="1" smtClean="0"/>
              <a:t>TYT’de</a:t>
            </a:r>
            <a:r>
              <a:rPr lang="tr-TR" sz="3000" dirty="0" smtClean="0"/>
              <a:t> puanı hesaplanan adayların 2. aşama sınavında (AYT) puanları hesaplanabilecektir.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89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DERS KAPSAMLARI ve SORU SAYILARI </a:t>
            </a:r>
            <a:endParaRPr lang="tr-TR" sz="2800" dirty="0"/>
          </a:p>
        </p:txBody>
      </p:sp>
      <p:pic>
        <p:nvPicPr>
          <p:cNvPr id="2050" name="Picture 2" descr="C:\Users\Senay\Desktop\örnek çalışma\fotolar\EDEBİTAY SOSYAL 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89" y="1700808"/>
            <a:ext cx="915573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Tarih-1 ve Coğrafya-1 Kapsamı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Coğrafya-1:  Adayların konu ayrımına gitmeden, </a:t>
            </a:r>
            <a:r>
              <a:rPr lang="tr-TR" sz="2800" b="1" dirty="0">
                <a:solidFill>
                  <a:srgbClr val="C00000"/>
                </a:solidFill>
              </a:rPr>
              <a:t>c</a:t>
            </a:r>
            <a:r>
              <a:rPr lang="tr-TR" sz="2800" b="1" dirty="0" smtClean="0">
                <a:solidFill>
                  <a:srgbClr val="C00000"/>
                </a:solidFill>
              </a:rPr>
              <a:t>oğrafya -1 / coğrafya-2 demeden tüm lise coğrafya müfredatına çalışması tavsiye olunur. </a:t>
            </a:r>
          </a:p>
          <a:p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rgbClr val="C00000"/>
                </a:solidFill>
              </a:rPr>
              <a:t>Tarih-1: Tarih dersinin 9 ve 10. sınıf tarih ve İnkılap Tarihi kazanımlarından oluşmaktadır. </a:t>
            </a:r>
          </a:p>
          <a:p>
            <a:endParaRPr lang="tr-T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Sosyal Bilimler-2 Sınavı: </a:t>
            </a:r>
            <a:endParaRPr lang="tr-T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996953"/>
            <a:ext cx="5976664" cy="187220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Senay\Desktop\örnek çalışma\fotolar\SOSY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9" y="1916832"/>
            <a:ext cx="8576543" cy="36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2024 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pPr algn="ctr"/>
            <a:r>
              <a:rPr lang="tr-TR" sz="3600" dirty="0" smtClean="0"/>
              <a:t>BİRİNCİ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TEMEL YETERLİLİK TESTİ </a:t>
            </a:r>
            <a:r>
              <a:rPr lang="tr-TR" sz="3600" b="1" dirty="0" smtClean="0">
                <a:solidFill>
                  <a:srgbClr val="0070C0"/>
                </a:solidFill>
              </a:rPr>
              <a:t>(TYT)</a:t>
            </a:r>
          </a:p>
          <a:p>
            <a:endParaRPr lang="tr-TR" sz="3600" dirty="0"/>
          </a:p>
          <a:p>
            <a:pPr algn="ctr"/>
            <a:r>
              <a:rPr lang="tr-TR" sz="3600" dirty="0" smtClean="0"/>
              <a:t>İKİNCİ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600" b="1" dirty="0" smtClean="0">
                <a:solidFill>
                  <a:srgbClr val="002060"/>
                </a:solidFill>
              </a:rPr>
              <a:t>(AYT) ve YABANCI DİL TESTİ (YDT) </a:t>
            </a:r>
          </a:p>
          <a:p>
            <a:pPr marL="0" indent="0">
              <a:buNone/>
            </a:pPr>
            <a:endParaRPr lang="tr-T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 Bilimler-2 Ders Kapsamları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Felsefe Grubu: Felsefe, Sosyoloji, Psikoloji ve Mantık Derslerinin tüm lise müfredatını kapsamaktadır.</a:t>
            </a:r>
          </a:p>
          <a:p>
            <a:endParaRPr lang="tr-TR" sz="2400" dirty="0" smtClean="0"/>
          </a:p>
          <a:p>
            <a:r>
              <a:rPr lang="tr-TR" sz="2400" dirty="0" smtClean="0"/>
              <a:t>Tarihe ilave olarak Çağdaş Türk Dünya Tarihi eklenir.</a:t>
            </a:r>
          </a:p>
          <a:p>
            <a:endParaRPr lang="tr-TR" sz="2400" dirty="0" smtClean="0"/>
          </a:p>
          <a:p>
            <a:r>
              <a:rPr lang="tr-TR" sz="2400" dirty="0" smtClean="0"/>
              <a:t>Coğrafya için tüm lise müfredatına çalışması önerilir. </a:t>
            </a:r>
          </a:p>
          <a:p>
            <a:endParaRPr lang="tr-TR" sz="2400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Din dersinden muaf olan adaylar, ilave felsefe grubu sorularını yanıtlayacaktır.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7424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Fen Bilimleri Sınavı: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Bu derslerin tüm lise müfredatını kapsar. 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enay\Desktop\örnek çalışma\fotolar\fen bilimler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3" y="2708920"/>
            <a:ext cx="839421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373042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Matematik Sınavı</a:t>
            </a:r>
            <a:r>
              <a:rPr lang="tr-TR" sz="3600" dirty="0" smtClean="0"/>
              <a:t>:  </a:t>
            </a:r>
            <a:br>
              <a:rPr lang="tr-TR" sz="3600" dirty="0" smtClean="0"/>
            </a:br>
            <a:r>
              <a:rPr lang="tr-TR" sz="3600" dirty="0" smtClean="0"/>
              <a:t> Tüm Lise Matematik ve Geometri konularını kapsamaktadır. </a:t>
            </a:r>
            <a:br>
              <a:rPr lang="tr-TR" sz="3600" dirty="0" smtClean="0"/>
            </a:br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Yaklaşık 30 mat 10 geometri sorusu sorulacaktır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05064"/>
            <a:ext cx="8496944" cy="2520280"/>
          </a:xfrm>
        </p:spPr>
        <p:txBody>
          <a:bodyPr>
            <a:normAutofit/>
          </a:bodyPr>
          <a:lstStyle/>
          <a:p>
            <a:r>
              <a:rPr lang="tr-TR" dirty="0" smtClean="0"/>
              <a:t>Matematik Soru Sayısı Toplam 40 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Sınavı: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İng</a:t>
            </a:r>
            <a:r>
              <a:rPr lang="tr-TR" sz="2800" dirty="0"/>
              <a:t>.</a:t>
            </a:r>
            <a:r>
              <a:rPr lang="tr-TR" sz="2800" dirty="0" smtClean="0"/>
              <a:t> Alm. Frnsz. Rusça ve Arapça Dillerinden yapılır.</a:t>
            </a:r>
          </a:p>
          <a:p>
            <a:r>
              <a:rPr lang="tr-TR" sz="2800" dirty="0" smtClean="0"/>
              <a:t>Aday bu </a:t>
            </a:r>
            <a:r>
              <a:rPr lang="tr-TR" sz="2800" dirty="0"/>
              <a:t>5</a:t>
            </a:r>
            <a:r>
              <a:rPr lang="tr-TR" sz="2800" dirty="0" smtClean="0"/>
              <a:t> dilden birini seçerek Dil sınavına girer. </a:t>
            </a:r>
          </a:p>
          <a:p>
            <a:r>
              <a:rPr lang="tr-TR" sz="2800" dirty="0" smtClean="0"/>
              <a:t>80 soru sorulacaktır. </a:t>
            </a:r>
          </a:p>
          <a:p>
            <a:r>
              <a:rPr lang="tr-TR" sz="2800" dirty="0" smtClean="0"/>
              <a:t>O dilin tüm lise müfredatını kapsamaktadır. </a:t>
            </a:r>
          </a:p>
          <a:p>
            <a:r>
              <a:rPr lang="tr-TR" sz="2800" dirty="0" smtClean="0"/>
              <a:t>Beş farklı dilden yapılacak sınavda tek puanlama ve sıra olacaktır.</a:t>
            </a:r>
          </a:p>
          <a:p>
            <a:r>
              <a:rPr lang="tr-TR" sz="2800" dirty="0" smtClean="0"/>
              <a:t>120 dakika sınav süresi olacaktır.</a:t>
            </a:r>
            <a:endParaRPr lang="tr-T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AYT UYGULANIŞI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96855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AYT’de adaya tek kitapçık verilecektir. Aday kendi tercih önceliğine göre istediği testten başlayarak, istediği kadar test yanıtlayabilir.</a:t>
            </a:r>
          </a:p>
          <a:p>
            <a:r>
              <a:rPr lang="tr-TR" sz="2800" dirty="0" smtClean="0"/>
              <a:t>Bu durumda adayın zamanı iyi kullanması açısından 2 veya 3 teste girmesi tavsiye olunur. </a:t>
            </a:r>
          </a:p>
          <a:p>
            <a:r>
              <a:rPr lang="tr-TR" sz="2800" dirty="0" smtClean="0"/>
              <a:t>4 teste birden hazırlanmanın hiç gereği yoktur, lütfen kazanmak istediğiniz programı önceden seçiniz.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ALAN YETERLİKİK TESTİ SÜRELERİ </a:t>
            </a:r>
            <a:endParaRPr lang="tr-TR" sz="3600" dirty="0"/>
          </a:p>
        </p:txBody>
      </p:sp>
      <p:pic>
        <p:nvPicPr>
          <p:cNvPr id="5122" name="Picture 2" descr="C:\Users\Senay\Desktop\örnek çalışma\fotolar\SINAV SÜRESİ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" y="1333142"/>
            <a:ext cx="9009665" cy="41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899592" y="1417638"/>
            <a:ext cx="7787208" cy="643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Senem\Desktop\2022 YKS SÜRECİ\ayt puan hesapla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" y="980728"/>
            <a:ext cx="911299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683568" y="1412776"/>
            <a:ext cx="7571184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098" name="Picture 2" descr="C:\Users\Senay\Desktop\2019 YKS SÜRECİ\puan hesaplama\ayt say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4" y="404664"/>
            <a:ext cx="895815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211144" cy="93124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Senay\Desktop\2019 YKS SÜRECİ\puan hesaplama\ayt-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4" y="476672"/>
            <a:ext cx="899550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859216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2050" name="Picture 2" descr="C:\Users\Senay\Desktop\2019 YKS SÜRECİ\puan hesaplama\ayt-söz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60" y="480092"/>
            <a:ext cx="8843436" cy="625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0070C0"/>
                </a:solidFill>
              </a:rPr>
              <a:t>2024 YKS TARİHLERİ </a:t>
            </a:r>
            <a:endParaRPr lang="tr-TR" sz="38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TYT: 08.06.2024 Cumartesi</a:t>
            </a:r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AYT: 09.06.2024 Pazar </a:t>
            </a:r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YDT: 09.06.2024 Pazar (öğleden sonra)</a:t>
            </a:r>
          </a:p>
          <a:p>
            <a:pPr marL="0" indent="0" algn="ctr">
              <a:buNone/>
            </a:pPr>
            <a:endParaRPr lang="tr-TR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2400" b="1" dirty="0" smtClean="0">
                <a:solidFill>
                  <a:schemeClr val="tx1"/>
                </a:solidFill>
              </a:rPr>
              <a:t>Not: Sınav başvuruları 1-26 şubat arası yapılacaktır. </a:t>
            </a:r>
          </a:p>
          <a:p>
            <a:pPr marL="0" indent="0" algn="ctr">
              <a:buNone/>
            </a:pPr>
            <a:r>
              <a:rPr lang="tr-TR" sz="2400" b="1" dirty="0" smtClean="0">
                <a:solidFill>
                  <a:schemeClr val="tx1"/>
                </a:solidFill>
              </a:rPr>
              <a:t>(Geç başvuru tarihi 5-7 mart arasındadır)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chemeClr val="tx1"/>
                </a:solidFill>
              </a:rPr>
              <a:t>Sınav Sonuçlarının Açıklanması: 17.07.2024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1043608" y="1417638"/>
            <a:ext cx="7643192" cy="35517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026" name="Picture 2" descr="C:\Users\Senay\Desktop\2019 YKS SÜRECİ\puan hesaplama\ayd di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4" y="680922"/>
            <a:ext cx="8833964" cy="58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r>
              <a:rPr lang="tr-TR" sz="3000" dirty="0" err="1" smtClean="0"/>
              <a:t>TYT’de</a:t>
            </a:r>
            <a:r>
              <a:rPr lang="tr-TR" sz="3000" dirty="0" smtClean="0"/>
              <a:t> en az 0,5 Türkçe ya da matematik neti çıkartamayan adayın AYT puanı hesaplanmaz. </a:t>
            </a:r>
          </a:p>
          <a:p>
            <a:r>
              <a:rPr lang="tr-TR" sz="3000" dirty="0" smtClean="0"/>
              <a:t>TYT netleri AYT puanını hesaplamada kullanılır.</a:t>
            </a:r>
          </a:p>
          <a:p>
            <a:r>
              <a:rPr lang="tr-TR" sz="3000" dirty="0" smtClean="0"/>
              <a:t>AYT başarısı / başarısızlığı TYT puanını etkilemez. </a:t>
            </a:r>
            <a:endParaRPr lang="tr-TR" sz="3000" dirty="0"/>
          </a:p>
          <a:p>
            <a:endParaRPr lang="tr-TR" sz="30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Subaylık seçim aşamasında Ham Söz, Sayısal ve          Eşit Ağırlık AYT puanları kullanılır. </a:t>
            </a:r>
          </a:p>
          <a:p>
            <a:r>
              <a:rPr lang="tr-TR" sz="3000" b="1" dirty="0" smtClean="0">
                <a:solidFill>
                  <a:srgbClr val="FF0000"/>
                </a:solidFill>
              </a:rPr>
              <a:t>Astsubaylık için ham TYT puanı kullanılır. 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3200" dirty="0" smtClean="0"/>
              <a:t>AYT puanları birbirinden bağımsız hesaplanır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AYT </a:t>
            </a:r>
            <a:r>
              <a:rPr lang="tr-TR" sz="3000" dirty="0"/>
              <a:t>puanı hesaplanırken her alan için o alana kaynaklık eden iki </a:t>
            </a:r>
            <a:r>
              <a:rPr lang="tr-TR" sz="3000" dirty="0" smtClean="0"/>
              <a:t>AYT testi kullanılır. </a:t>
            </a:r>
          </a:p>
          <a:p>
            <a:r>
              <a:rPr lang="tr-TR" sz="3000" dirty="0" smtClean="0"/>
              <a:t>Örnek: AYT’de 3 teste giren adayın (MAT, FEN, Edebiyat Sos-1) sayısal puanı hesaplanırken Mat ve Fen testleri dikkate alınır, Edebiyat-sos-1 netleri Sayısal puanını etkilemez. </a:t>
            </a:r>
          </a:p>
          <a:p>
            <a:r>
              <a:rPr lang="tr-TR" sz="3000" dirty="0" smtClean="0"/>
              <a:t>Aynı şekilde bu adayın Eşit Ağırlık Puanı hesaplanırken de Mat ve Edebiyat Sos-1 netleri dikkate alınır, Fen netleri dikkate alınmaz.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YKS ALANLARI VE PUAN TÜRLERİ: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TÜRKÇE SOSYAL 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b="1" dirty="0" smtClean="0">
                <a:solidFill>
                  <a:srgbClr val="C00000"/>
                </a:solidFill>
              </a:rPr>
              <a:t> SÖZEL ALAN: </a:t>
            </a:r>
          </a:p>
          <a:p>
            <a:pPr algn="ctr"/>
            <a:endParaRPr lang="tr-TR" sz="2400" dirty="0" smtClean="0"/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SÖZEL (</a:t>
            </a:r>
            <a:r>
              <a:rPr lang="tr-TR" sz="2600" b="1" dirty="0" smtClean="0">
                <a:solidFill>
                  <a:srgbClr val="FF0000"/>
                </a:solidFill>
              </a:rPr>
              <a:t>SÖZ</a:t>
            </a:r>
            <a:r>
              <a:rPr lang="tr-TR" sz="2600" dirty="0" smtClean="0"/>
              <a:t>)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      AYT’DE GİRMESİ GEREKEN SINAVLAR   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b="1" dirty="0" smtClean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600" b="1" dirty="0" smtClean="0"/>
              <a:t>  ve </a:t>
            </a:r>
          </a:p>
          <a:p>
            <a:pPr marL="0" indent="0" algn="ctr">
              <a:buNone/>
            </a:pPr>
            <a:r>
              <a:rPr lang="tr-TR" sz="2600" b="1" dirty="0" smtClean="0"/>
              <a:t>             SOSYAL BİLİMLER 2 SINAVI 40 SORU</a:t>
            </a:r>
            <a:endParaRPr lang="tr-TR" sz="26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EŞİT AĞIRLIK / TÜRKÇE MATEMATİK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algn="ctr"/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 EŞİT AĞIRLIK  (</a:t>
            </a:r>
            <a:r>
              <a:rPr lang="tr-TR" sz="2800" b="1" dirty="0" smtClean="0">
                <a:solidFill>
                  <a:srgbClr val="FF0000"/>
                </a:solidFill>
              </a:rPr>
              <a:t>EA</a:t>
            </a:r>
            <a:r>
              <a:rPr lang="tr-TR" sz="2800" dirty="0" smtClean="0"/>
              <a:t>)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   AYT’DE </a:t>
            </a:r>
            <a:r>
              <a:rPr lang="tr-TR" sz="2800" dirty="0"/>
              <a:t>GİRMESİ GEREKEN </a:t>
            </a:r>
            <a:r>
              <a:rPr lang="tr-TR" sz="2800" dirty="0" smtClean="0"/>
              <a:t>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 smtClean="0"/>
              <a:t>METEMATİK SINAVI </a:t>
            </a:r>
            <a:r>
              <a:rPr lang="tr-TR" sz="2800" b="1" dirty="0"/>
              <a:t>40 SORU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SAYISAL / MATEMATİK FEN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</a:t>
            </a:r>
            <a:r>
              <a:rPr lang="tr-TR" sz="2800" dirty="0" smtClean="0"/>
              <a:t>SAYISAL(</a:t>
            </a:r>
            <a:r>
              <a:rPr lang="tr-TR" sz="2800" b="1" dirty="0" smtClean="0">
                <a:solidFill>
                  <a:srgbClr val="FF0000"/>
                </a:solidFill>
              </a:rPr>
              <a:t>SAY</a:t>
            </a:r>
            <a:r>
              <a:rPr lang="tr-TR" sz="2800" dirty="0" smtClean="0"/>
              <a:t>)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  </a:t>
            </a:r>
            <a:r>
              <a:rPr lang="tr-TR" sz="2800" dirty="0" smtClean="0"/>
              <a:t>AYT’DE </a:t>
            </a:r>
            <a:r>
              <a:rPr lang="tr-TR" sz="2800" dirty="0"/>
              <a:t>GİRMESİ GEREKEN 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 smtClean="0"/>
              <a:t>FEN BİLİMLERİ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/>
              <a:t>METEMATİK SINAVI 40 SOR</a:t>
            </a:r>
            <a:endParaRPr lang="tr-TR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Tıp:                        50.000 (Sayısal puanda)</a:t>
            </a:r>
          </a:p>
          <a:p>
            <a:r>
              <a:rPr lang="tr-TR" dirty="0" smtClean="0"/>
              <a:t>Diş Hekimliği       80.000 (Sayısal Puanda)</a:t>
            </a:r>
          </a:p>
          <a:p>
            <a:r>
              <a:rPr lang="tr-TR" dirty="0" smtClean="0"/>
              <a:t>Eczacılık              100.000 (Sayısal Puanda)</a:t>
            </a:r>
          </a:p>
          <a:p>
            <a:r>
              <a:rPr lang="tr-TR" dirty="0" smtClean="0"/>
              <a:t>Hukuk:                125.000 (EA Puanda) </a:t>
            </a:r>
            <a:endParaRPr lang="tr-TR" sz="2400" dirty="0" smtClean="0"/>
          </a:p>
          <a:p>
            <a:r>
              <a:rPr lang="tr-TR" dirty="0" smtClean="0"/>
              <a:t>Mimarlık:            250.000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Öğretmenlik ve PDR: 300.000 (Say-EA-Söz-Dil Puanda)</a:t>
            </a:r>
          </a:p>
          <a:p>
            <a:r>
              <a:rPr lang="tr-TR" dirty="0"/>
              <a:t>Mühendislikler: </a:t>
            </a:r>
            <a:r>
              <a:rPr lang="tr-TR" dirty="0" smtClean="0"/>
              <a:t>300.000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ÖZEL YETENEKLE ÖĞRENCİ ALAN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800" b="1" dirty="0" smtClean="0">
                <a:solidFill>
                  <a:srgbClr val="002060"/>
                </a:solidFill>
              </a:rPr>
              <a:t>Beden Eğitimi ve Spor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Engellilerde Beden Eğitimi Öğretmenliği 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Müzik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Resim Öğretmenliği </a:t>
            </a:r>
          </a:p>
          <a:p>
            <a:pPr marL="0" indent="0">
              <a:buNone/>
            </a:pPr>
            <a:endParaRPr lang="tr-T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800" b="1" dirty="0" smtClean="0"/>
              <a:t>   Programlarını tercih edebilmek için ham ya da Y- TYT’den ilk 800.000 başarı sırasında olmak gerekir. </a:t>
            </a:r>
          </a:p>
          <a:p>
            <a:pPr marL="0" indent="0"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Bu şartı sağlayan daha sonra özel yetenek sınavına katılabilir. 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b="1" dirty="0" smtClean="0"/>
              <a:t>  Not: Bunların dışındaki özel yetenek programlarına ön başvuru üniversitelerin belirleyeceği TYT puanı istenecektir.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tr-TR" dirty="0" smtClean="0"/>
              <a:t>TÜM ÜNİVERSİTE ADAYLARINA BAŞARILAR DİLERİZ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492896"/>
            <a:ext cx="813690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Lütfen öncelikle resmi kurumlardan (YÖK, ÖSYM, MEB vb.) yapılan duyuruları dikkate alınız.</a:t>
            </a:r>
          </a:p>
          <a:p>
            <a:pPr marL="0" indent="0" algn="ctr">
              <a:buNone/>
            </a:pPr>
            <a:endParaRPr lang="tr-TR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İlk aşama sınavı olup yükseköğretime geçiş yapmak isteyen tüm adayların girmesi gereken bir sınavdır. </a:t>
            </a:r>
          </a:p>
          <a:p>
            <a:r>
              <a:rPr lang="tr-TR" dirty="0"/>
              <a:t>Temel Yeterlilik, adayların sözel ve sayısal alanlarda sahip olmaları beklenen </a:t>
            </a:r>
            <a:r>
              <a:rPr lang="tr-TR" dirty="0" smtClean="0"/>
              <a:t>temel düzeyde bilgi</a:t>
            </a:r>
            <a:r>
              <a:rPr lang="tr-TR" dirty="0"/>
              <a:t>, </a:t>
            </a:r>
            <a:r>
              <a:rPr lang="tr-TR" dirty="0" smtClean="0"/>
              <a:t>beceri, hazır bulunuşluk </a:t>
            </a:r>
            <a:r>
              <a:rPr lang="tr-TR" dirty="0"/>
              <a:t>ve yetkinlikleri kapsar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TÜRKÇE,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MATEMATİK,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</a:p>
          <a:p>
            <a:r>
              <a:rPr lang="tr-TR" dirty="0" smtClean="0"/>
              <a:t>Coğrafya: 9-10. sınıf</a:t>
            </a:r>
          </a:p>
          <a:p>
            <a:r>
              <a:rPr lang="tr-TR" dirty="0" smtClean="0"/>
              <a:t>Felsefe (Ortak Zorunlu Felsefedir) </a:t>
            </a:r>
          </a:p>
          <a:p>
            <a:r>
              <a:rPr lang="tr-TR" dirty="0" smtClean="0"/>
              <a:t>Din Kültürü: (Ortak Zorunlu) </a:t>
            </a:r>
          </a:p>
          <a:p>
            <a:r>
              <a:rPr lang="tr-TR" dirty="0" smtClean="0"/>
              <a:t>Fizik, Kimya Biyoloji: 9. ve 10. sınıf. </a:t>
            </a:r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8 HAZİRAN CUMARTESİ GÜNÜ UYGULANACAKTIR</a:t>
            </a:r>
          </a:p>
          <a:p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</a:p>
          <a:p>
            <a:endParaRPr lang="tr-TR" sz="2400" b="1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SINAV SÜRESİ 120 SORU İÇİN 165 DAKİKADIR.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10:15, SALONA SON GİRİŞ 10:00</a:t>
            </a:r>
          </a:p>
          <a:p>
            <a:endParaRPr lang="tr-TR" sz="2400" b="1" dirty="0"/>
          </a:p>
          <a:p>
            <a:r>
              <a:rPr lang="tr-TR" sz="2400" b="1" dirty="0" smtClean="0"/>
              <a:t>4 YANLIŞ BİR DOĞRUYU GÖTÜRECEKTİR.</a:t>
            </a:r>
            <a:endParaRPr lang="tr-TR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tr-TR" b="1" dirty="0" smtClean="0"/>
              <a:t>TYT SORU DAĞILIMLAR </a:t>
            </a:r>
            <a:r>
              <a:rPr lang="tr-TR" b="1" dirty="0" smtClean="0">
                <a:solidFill>
                  <a:schemeClr val="tx2"/>
                </a:solidFill>
              </a:rPr>
              <a:t>(</a:t>
            </a:r>
            <a:r>
              <a:rPr lang="tr-TR" sz="3800" b="1" dirty="0" smtClean="0">
                <a:solidFill>
                  <a:schemeClr val="tx2"/>
                </a:solidFill>
              </a:rPr>
              <a:t>165 </a:t>
            </a:r>
            <a:r>
              <a:rPr lang="tr-TR" sz="3800" b="1" dirty="0" err="1" smtClean="0">
                <a:solidFill>
                  <a:schemeClr val="tx2"/>
                </a:solidFill>
              </a:rPr>
              <a:t>dk</a:t>
            </a:r>
            <a:r>
              <a:rPr lang="tr-TR" sz="38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Senay\Desktop\2020 YKS SÜRECİ\sour say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56543"/>
            <a:ext cx="5077793" cy="542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1239</Words>
  <Application>Microsoft Office PowerPoint</Application>
  <PresentationFormat>Ekran Gösterisi (4:3)</PresentationFormat>
  <Paragraphs>200</Paragraphs>
  <Slides>38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1" baseType="lpstr">
      <vt:lpstr>Arial</vt:lpstr>
      <vt:lpstr>Calibri</vt:lpstr>
      <vt:lpstr>Ofis Teması</vt:lpstr>
      <vt:lpstr>2024 YKS </vt:lpstr>
      <vt:lpstr>2024 YKS SINAVLARI:</vt:lpstr>
      <vt:lpstr>2024 YKS TARİHLERİ </vt:lpstr>
      <vt:lpstr>TYT NEDİR? (BİRİNCİ AŞAMA SINAVI) TEMEL YETENEK TESTİ</vt:lpstr>
      <vt:lpstr>SÖZEL MANTIK (40 TÜRKÇE, 20 SOSYAL)</vt:lpstr>
      <vt:lpstr>SAYISAL MANTIK (40 MATEMATİK, 20 FEN)</vt:lpstr>
      <vt:lpstr>TYT KAPSAMI </vt:lpstr>
      <vt:lpstr>TYT UYGULANIŞI</vt:lpstr>
      <vt:lpstr>TYT SORU DAĞILIMLAR (165 dk)</vt:lpstr>
      <vt:lpstr>ADAYLARA TAVSİYEMİZ</vt:lpstr>
      <vt:lpstr>PowerPoint Sunusu</vt:lpstr>
      <vt:lpstr>TYT’de ders başına her bir netin yaklaşık değeri</vt:lpstr>
      <vt:lpstr>TYT’DE PUANI HESAPLANANLAR</vt:lpstr>
      <vt:lpstr>TYT PUANI İLE ASKER ve POLİS MESLEK YÜKSEKOKULU ÖN BAŞVURULARI</vt:lpstr>
      <vt:lpstr>YKS’DE İKİNCİ AŞAMA SINAVLARI:</vt:lpstr>
      <vt:lpstr>AYT ve YDT UYGULANIŞI  </vt:lpstr>
      <vt:lpstr>AYT DERS KAPSAMLARI ve SORU SAYILARI </vt:lpstr>
      <vt:lpstr>Tarih-1 ve Coğrafya-1 Kapsamı</vt:lpstr>
      <vt:lpstr>Sosyal Bilimler-2 Sınavı: </vt:lpstr>
      <vt:lpstr>Sosyal Bilimler-2 Ders Kapsamları</vt:lpstr>
      <vt:lpstr>Fen Bilimleri Sınavı:  Bu derslerin tüm lise müfredatını kapsar. </vt:lpstr>
      <vt:lpstr>Matematik Sınavı:    Tüm Lise Matematik ve Geometri konularını kapsamaktadır.   Yaklaşık 30 mat 10 geometri sorusu sorulacaktır</vt:lpstr>
      <vt:lpstr>Dil Sınavı:</vt:lpstr>
      <vt:lpstr>AYT UYGULANIŞI</vt:lpstr>
      <vt:lpstr>ALAN YETERLİKİK TESTİ SÜRELERİ </vt:lpstr>
      <vt:lpstr>PowerPoint Sunusu</vt:lpstr>
      <vt:lpstr>PowerPoint Sunusu</vt:lpstr>
      <vt:lpstr>PowerPoint Sunusu</vt:lpstr>
      <vt:lpstr>PowerPoint Sunusu</vt:lpstr>
      <vt:lpstr>PowerPoint Sunusu</vt:lpstr>
      <vt:lpstr>HATIRLATMALAR</vt:lpstr>
      <vt:lpstr>AYT puanları birbirinden bağımsız hesaplanır </vt:lpstr>
      <vt:lpstr>YKS ALANLARI VE PUAN TÜRLERİ:</vt:lpstr>
      <vt:lpstr>EŞİT AĞIRLIK / TÜRKÇE MATEMATİK ALAN</vt:lpstr>
      <vt:lpstr>SAYISAL / MATEMATİK FEN ALAN</vt:lpstr>
      <vt:lpstr>BAŞARI SINIRLAMASI ŞARTI:</vt:lpstr>
      <vt:lpstr>ÖZEL YETENEKLE ÖĞRENCİ ALAN</vt:lpstr>
      <vt:lpstr>TÜM ÜNİVERSİTE ADAYLARINA BAŞARILAR DİLERİZ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user</cp:lastModifiedBy>
  <cp:revision>173</cp:revision>
  <dcterms:created xsi:type="dcterms:W3CDTF">2017-11-09T20:14:00Z</dcterms:created>
  <dcterms:modified xsi:type="dcterms:W3CDTF">2024-01-16T13:21:00Z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FAA1378C690143AFAA1DD95E8618294A_12</vt:lpwstr>
  </property>
  <property fmtid="{D5CDD505-2E9C-101B-9397-08002B2CF9AE}" pid="3" name="KSOProductBuildVer">
    <vt:lpwstr>1033-12.2.0.13306</vt:lpwstr>
  </property>
</Properties>
</file>