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2" r:id="rId4"/>
    <p:sldId id="275" r:id="rId5"/>
    <p:sldId id="258" r:id="rId6"/>
    <p:sldId id="299" r:id="rId7"/>
    <p:sldId id="259" r:id="rId8"/>
    <p:sldId id="292" r:id="rId9"/>
    <p:sldId id="293" r:id="rId10"/>
    <p:sldId id="294" r:id="rId11"/>
    <p:sldId id="298" r:id="rId12"/>
    <p:sldId id="260" r:id="rId13"/>
    <p:sldId id="261" r:id="rId14"/>
    <p:sldId id="295" r:id="rId15"/>
    <p:sldId id="291" r:id="rId16"/>
    <p:sldId id="264" r:id="rId17"/>
    <p:sldId id="297" r:id="rId18"/>
    <p:sldId id="267" r:id="rId19"/>
    <p:sldId id="268" r:id="rId20"/>
    <p:sldId id="271" r:id="rId21"/>
    <p:sldId id="270" r:id="rId22"/>
    <p:sldId id="281" r:id="rId23"/>
    <p:sldId id="296" r:id="rId24"/>
    <p:sldId id="272" r:id="rId25"/>
    <p:sldId id="276" r:id="rId26"/>
    <p:sldId id="279" r:id="rId27"/>
    <p:sldId id="277" r:id="rId28"/>
    <p:sldId id="278" r:id="rId29"/>
    <p:sldId id="282" r:id="rId30"/>
    <p:sldId id="283" r:id="rId31"/>
    <p:sldId id="285" r:id="rId32"/>
    <p:sldId id="280" r:id="rId33"/>
    <p:sldId id="287" r:id="rId34"/>
    <p:sldId id="286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D4EDA-1AA2-4C3F-9834-4EAEE4B60184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758D5-AC62-4554-8710-C83100FAC2C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58D5-AC62-4554-8710-C83100FAC2C3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424936" cy="2304256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MESLEK SEÇİMİ ÖNCESİNDE GENEL LİSE TÜRLERİ ÖĞRENCİLERİ  İÇİN ALAN TANITIMI –MESLEK TASNİFİ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2996952"/>
            <a:ext cx="8280920" cy="3744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Doğan ASLAN </a:t>
            </a:r>
          </a:p>
          <a:p>
            <a:r>
              <a:rPr lang="tr-TR" b="1" smtClean="0">
                <a:solidFill>
                  <a:srgbClr val="C00000"/>
                </a:solidFill>
              </a:rPr>
              <a:t>Akın </a:t>
            </a:r>
            <a:r>
              <a:rPr lang="tr-TR" b="1" smtClean="0">
                <a:solidFill>
                  <a:srgbClr val="C00000"/>
                </a:solidFill>
              </a:rPr>
              <a:t>ERTAŞ</a:t>
            </a:r>
            <a:endParaRPr lang="tr-TR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MÜHENDİSLİK=GÜÇTÜR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000" dirty="0" smtClean="0"/>
              <a:t>En eski ve en güçlü mesleklerden biridir. </a:t>
            </a:r>
          </a:p>
          <a:p>
            <a:r>
              <a:rPr lang="tr-TR" sz="3000" dirty="0" smtClean="0"/>
              <a:t>Çıktıları ve sonuçları (teknolojisi) her türlü alanda ve bilimde kullanılır ve fayda sağlar. </a:t>
            </a:r>
          </a:p>
          <a:p>
            <a:r>
              <a:rPr lang="tr-TR" sz="3000" dirty="0" smtClean="0"/>
              <a:t>Askeri alanda sonuçları tarih boyunca en çok kullanılan meslek olmuştur.</a:t>
            </a:r>
          </a:p>
          <a:p>
            <a:r>
              <a:rPr lang="tr-TR" sz="3000" dirty="0" smtClean="0"/>
              <a:t>Mühendislik alanında ki gelişmeler tarih boyunca toplumların ve devletlerin birbirlerine üstünlük kurmasına yaramıştır.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ÇALIŞMA ALANLARI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(fabrikalar, sanayi kuruluşları, şantiyeler, inşaatlar, madenler vb.)</a:t>
            </a:r>
          </a:p>
          <a:p>
            <a:r>
              <a:rPr lang="tr-TR" dirty="0" smtClean="0"/>
              <a:t>Yönetim-Organizasyon (fabrikalar ve bankalar ve her türden işletmeler) </a:t>
            </a:r>
          </a:p>
          <a:p>
            <a:r>
              <a:rPr lang="tr-TR" dirty="0" smtClean="0"/>
              <a:t>Satış Pazarlama (fabrikaların satış departmanları ticaret kuruluşları)</a:t>
            </a:r>
          </a:p>
          <a:p>
            <a:r>
              <a:rPr lang="tr-TR" dirty="0" err="1" smtClean="0"/>
              <a:t>Arge</a:t>
            </a:r>
            <a:r>
              <a:rPr lang="tr-TR" dirty="0" smtClean="0"/>
              <a:t> (laboratuar ve fabrikalar)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MÜHENDİSLİKLER NELERDİR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5544616"/>
          </a:xfrm>
        </p:spPr>
        <p:txBody>
          <a:bodyPr/>
          <a:lstStyle/>
          <a:p>
            <a:r>
              <a:rPr lang="tr-TR" sz="2600" dirty="0" smtClean="0"/>
              <a:t>ELEKTİRİK-ELEKTRONİK-HABERLEŞME-KONTROL-OTOMASYON VB. MÜHENDİSLİKLERİ</a:t>
            </a:r>
          </a:p>
          <a:p>
            <a:r>
              <a:rPr lang="tr-TR" sz="2600" dirty="0" smtClean="0"/>
              <a:t>BİLGİSAYAR-YAZILIM-BİLİŞİM-MATEMATİK VB. MÜHENDİSLİKLER</a:t>
            </a:r>
          </a:p>
          <a:p>
            <a:r>
              <a:rPr lang="tr-TR" sz="2600" dirty="0" smtClean="0"/>
              <a:t>MAKİNE-OTOMOTİV-MEKATRONİK-RAYLI SİSTEMLER VB. MÜHENDİSLİKLER</a:t>
            </a:r>
          </a:p>
          <a:p>
            <a:r>
              <a:rPr lang="tr-TR" sz="2600" dirty="0" smtClean="0"/>
              <a:t>KİMYA-GIDA-METALURJİ-MALZEME BİLİMİ- NANO TEKNOLOJİ-SERAMİK VB. MÜHENDİSLİKLER</a:t>
            </a:r>
          </a:p>
          <a:p>
            <a:r>
              <a:rPr lang="tr-TR" sz="2600" dirty="0" smtClean="0"/>
              <a:t>İNŞAAT-JEOLOJİ-JEOFİZİK VB. MÜHENDİSLİKLER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600" dirty="0" smtClean="0"/>
              <a:t>MİMARLIK-İÇ MİMARLIK- HARİTA-ŞEHİR BÖLGE PLANLAMA-KETSEL TASARIM-PEYZAJ MÜHENDİSLİKLER</a:t>
            </a:r>
            <a:endParaRPr lang="tr-TR" sz="2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85860"/>
            <a:ext cx="8363272" cy="4840303"/>
          </a:xfrm>
        </p:spPr>
        <p:txBody>
          <a:bodyPr>
            <a:normAutofit lnSpcReduction="10000"/>
          </a:bodyPr>
          <a:lstStyle/>
          <a:p>
            <a:r>
              <a:rPr lang="tr-TR" sz="2600" dirty="0" smtClean="0"/>
              <a:t>TASARIM MÜHENDİSLİKLERİ</a:t>
            </a:r>
          </a:p>
          <a:p>
            <a:r>
              <a:rPr lang="tr-TR" sz="2600" dirty="0" smtClean="0"/>
              <a:t>UÇAK-UZAY-GEOMATİK-GEMİ VB.MÜHENDİSLİKLERİ</a:t>
            </a:r>
          </a:p>
          <a:p>
            <a:r>
              <a:rPr lang="tr-TR" sz="2600" dirty="0" smtClean="0"/>
              <a:t>ENDÜSTRİ-İŞLETME MÜHENDİSLİKLERİ</a:t>
            </a:r>
          </a:p>
          <a:p>
            <a:r>
              <a:rPr lang="tr-TR" sz="2600" dirty="0" smtClean="0"/>
              <a:t>PETROL-DOĞAL GAZ-ENERJİ-NÜKLEER-MADEN  VB. MÜHENDİSLİKLER </a:t>
            </a:r>
          </a:p>
          <a:p>
            <a:r>
              <a:rPr lang="tr-TR" sz="2600" dirty="0" smtClean="0"/>
              <a:t>BİYOSİSTEM-BÜYOMÜHENDİSLİK-GENETİK-TIP VB. MÜHENDİSLİKLER </a:t>
            </a:r>
          </a:p>
          <a:p>
            <a:r>
              <a:rPr lang="tr-TR" sz="2600" dirty="0" smtClean="0"/>
              <a:t>ORMAN-ZİRAAT-SU VB. MÜHENDİSLİKLER</a:t>
            </a:r>
          </a:p>
          <a:p>
            <a:endParaRPr lang="tr-TR" sz="2600" dirty="0"/>
          </a:p>
          <a:p>
            <a:pPr marL="0" indent="0" algn="ctr">
              <a:buNone/>
            </a:pPr>
            <a:r>
              <a:rPr lang="tr-TR" sz="2600" dirty="0"/>
              <a:t> </a:t>
            </a:r>
            <a:r>
              <a:rPr lang="tr-TR" sz="2600" b="1" dirty="0" smtClean="0">
                <a:solidFill>
                  <a:srgbClr val="C00000"/>
                </a:solidFill>
              </a:rPr>
              <a:t>ÖĞRENCİLERE DAHA İYİ FİKİR VERMESİ İÇİN MÜHENDİSLİKLER BU ŞEKİLDE GRUPLANDIRILMIŞTIR. </a:t>
            </a:r>
            <a:endParaRPr lang="tr-TR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TIP-BİYOLOJİ-SAĞLIK ALANI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tr-TR" dirty="0" smtClean="0"/>
              <a:t>İnsanlık için en eski ve en önemli bilimlerden biridir. </a:t>
            </a:r>
          </a:p>
          <a:p>
            <a:endParaRPr lang="tr-TR" dirty="0" smtClean="0"/>
          </a:p>
          <a:p>
            <a:r>
              <a:rPr lang="tr-TR" dirty="0" smtClean="0"/>
              <a:t>Biyoloji, Genetik ve Kimya temel dersleridir.</a:t>
            </a:r>
          </a:p>
          <a:p>
            <a:endParaRPr lang="tr-TR" dirty="0" smtClean="0"/>
          </a:p>
          <a:p>
            <a:r>
              <a:rPr lang="tr-TR" dirty="0" smtClean="0"/>
              <a:t>İnsan, Hayvan ve Bitkileri konu edinir.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SAĞLIK PROGRAMLARININ GENEL ÖZELLİKLERİ</a:t>
            </a:r>
            <a:r>
              <a:rPr lang="tr-TR" b="1" dirty="0">
                <a:solidFill>
                  <a:srgbClr val="C00000"/>
                </a:solidFill>
              </a:rPr>
              <a:t> :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tr-TR" sz="2600" dirty="0" smtClean="0"/>
              <a:t>Çoğunlukla ve yoğunlukla insan odaklı mesleklerdir.</a:t>
            </a:r>
          </a:p>
          <a:p>
            <a:endParaRPr lang="tr-TR" sz="2600" dirty="0" smtClean="0"/>
          </a:p>
          <a:p>
            <a:r>
              <a:rPr lang="tr-TR" sz="2600" dirty="0" smtClean="0"/>
              <a:t>İnsanlara (hastalara) karşı sabırlı ve anlayışlı ve güler yüzlü olmayı gerektirir.</a:t>
            </a:r>
          </a:p>
          <a:p>
            <a:endParaRPr lang="tr-TR" sz="2600" dirty="0" smtClean="0"/>
          </a:p>
          <a:p>
            <a:r>
              <a:rPr lang="tr-TR" sz="2600" dirty="0" smtClean="0"/>
              <a:t>Özellikle hastane ortamı (ameliyatlar- yaralanmalar-kan vb.) durumlara karşı dayanıklı olmak gerekir.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031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SAĞLIK BÖLÜMLERİ NELERDİR</a:t>
            </a:r>
            <a:r>
              <a:rPr lang="tr-TR" sz="3600" b="1" dirty="0">
                <a:solidFill>
                  <a:srgbClr val="C00000"/>
                </a:solidFill>
              </a:rPr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328592"/>
          </a:xfrm>
        </p:spPr>
        <p:txBody>
          <a:bodyPr/>
          <a:lstStyle/>
          <a:p>
            <a:r>
              <a:rPr lang="tr-TR" sz="2600" dirty="0" smtClean="0"/>
              <a:t>TIP                                 </a:t>
            </a:r>
            <a:r>
              <a:rPr lang="tr-TR" sz="2600" dirty="0"/>
              <a:t>DİŞ HEKİMLİĞİ </a:t>
            </a:r>
            <a:endParaRPr lang="tr-TR" sz="2600" dirty="0" smtClean="0"/>
          </a:p>
          <a:p>
            <a:r>
              <a:rPr lang="tr-TR" sz="2600" dirty="0" smtClean="0"/>
              <a:t>ECZACILIK                    FİZYOTERAPİ REHABİLİTASYON</a:t>
            </a:r>
          </a:p>
          <a:p>
            <a:r>
              <a:rPr lang="tr-TR" sz="2600" dirty="0" smtClean="0"/>
              <a:t>EBELİK                          HEMŞİRELİK</a:t>
            </a:r>
          </a:p>
          <a:p>
            <a:r>
              <a:rPr lang="tr-TR" sz="2600" dirty="0" smtClean="0"/>
              <a:t>ERGOTERAPİ               DİL KONUŞMA TERAPİSİ</a:t>
            </a:r>
          </a:p>
          <a:p>
            <a:r>
              <a:rPr lang="tr-TR" sz="2600" dirty="0" smtClean="0"/>
              <a:t>ODYOLOJİ                    ORTEZ PROTEZ</a:t>
            </a:r>
          </a:p>
          <a:p>
            <a:r>
              <a:rPr lang="tr-TR" sz="2600" dirty="0" smtClean="0"/>
              <a:t>BİYOKİMYA                  GENETİK </a:t>
            </a:r>
          </a:p>
          <a:p>
            <a:r>
              <a:rPr lang="tr-TR" sz="2600" dirty="0" smtClean="0"/>
              <a:t>GENETİK                      BİYOMÜHENDİSLİK </a:t>
            </a:r>
          </a:p>
          <a:p>
            <a:r>
              <a:rPr lang="tr-TR" sz="2600" dirty="0" smtClean="0"/>
              <a:t>VETERİNER ve HAYVANCILIK PROGRAMLARI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00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12644"/>
            <a:ext cx="8472518" cy="1000132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SAĞLIK MESLEKLERİNİN ÇALIŞMA ALANLARI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tr-TR" dirty="0" smtClean="0"/>
              <a:t>Hastaneler ve diğer sağlıkla ilgili kuruluşlar. </a:t>
            </a:r>
          </a:p>
          <a:p>
            <a:r>
              <a:rPr lang="tr-TR" dirty="0" smtClean="0"/>
              <a:t>Laboratuarlar. </a:t>
            </a:r>
          </a:p>
          <a:p>
            <a:r>
              <a:rPr lang="tr-TR" dirty="0" smtClean="0"/>
              <a:t>Eczaneler ve İlaç kuruluşları</a:t>
            </a:r>
          </a:p>
          <a:p>
            <a:r>
              <a:rPr lang="tr-TR" dirty="0" smtClean="0"/>
              <a:t>Yardım Örgütleri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KLASİK FEN BÖLÜMLERİ NELERDİR: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Bahçe Bitkileri                                          Bitki Koruma</a:t>
            </a:r>
          </a:p>
          <a:p>
            <a:r>
              <a:rPr lang="tr-TR" dirty="0"/>
              <a:t>Balıkçılık Teknolojisi Mühendisliği        Biyoloji</a:t>
            </a:r>
          </a:p>
          <a:p>
            <a:r>
              <a:rPr lang="tr-TR" dirty="0"/>
              <a:t>Bitkisel Üretim ve Teknolojileri             Biyoloji Öğretmenliği</a:t>
            </a:r>
          </a:p>
          <a:p>
            <a:r>
              <a:rPr lang="tr-TR" dirty="0"/>
              <a:t>Fen Bilgisi </a:t>
            </a:r>
            <a:r>
              <a:rPr lang="tr-TR" dirty="0" err="1"/>
              <a:t>Öğrt</a:t>
            </a:r>
            <a:r>
              <a:rPr lang="tr-TR" dirty="0"/>
              <a:t>                                         </a:t>
            </a:r>
            <a:r>
              <a:rPr lang="tr-TR" dirty="0" smtClean="0"/>
              <a:t>Fizik</a:t>
            </a:r>
            <a:endParaRPr lang="tr-TR" dirty="0"/>
          </a:p>
          <a:p>
            <a:r>
              <a:rPr lang="tr-TR" dirty="0"/>
              <a:t>Fizik Öğretmenliği                                   İş Sağlığı ve </a:t>
            </a:r>
            <a:r>
              <a:rPr lang="tr-TR" dirty="0" smtClean="0"/>
              <a:t>Güvenliği         </a:t>
            </a:r>
            <a:endParaRPr lang="tr-TR" dirty="0"/>
          </a:p>
          <a:p>
            <a:r>
              <a:rPr lang="tr-TR" dirty="0"/>
              <a:t>Kimya                                                        Su Ürünleri Mühendisliği</a:t>
            </a:r>
          </a:p>
          <a:p>
            <a:r>
              <a:rPr lang="tr-TR" dirty="0"/>
              <a:t>Süt Teknolojisi                                       </a:t>
            </a:r>
            <a:r>
              <a:rPr lang="tr-TR" dirty="0" smtClean="0"/>
              <a:t>   </a:t>
            </a:r>
            <a:r>
              <a:rPr lang="tr-TR" dirty="0"/>
              <a:t>Toprak Bilimi ve Bitki Besleme</a:t>
            </a:r>
          </a:p>
          <a:p>
            <a:r>
              <a:rPr lang="tr-TR" dirty="0"/>
              <a:t>Yaban Hayatı Ekolojisi ve </a:t>
            </a:r>
            <a:r>
              <a:rPr lang="tr-TR" dirty="0" smtClean="0"/>
              <a:t>Yönetimi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7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 </a:t>
            </a:r>
            <a:r>
              <a:rPr lang="tr-TR" sz="4000" b="1" dirty="0">
                <a:solidFill>
                  <a:srgbClr val="C00000"/>
                </a:solidFill>
              </a:rPr>
              <a:t>KLASİK </a:t>
            </a:r>
            <a:r>
              <a:rPr lang="tr-TR" sz="4000" b="1" dirty="0" smtClean="0">
                <a:solidFill>
                  <a:srgbClr val="C00000"/>
                </a:solidFill>
              </a:rPr>
              <a:t>MATEMATİK BÖLÜMLERİ  NELERDİR</a:t>
            </a:r>
            <a:r>
              <a:rPr lang="tr-TR" sz="4000" dirty="0" smtClean="0">
                <a:solidFill>
                  <a:srgbClr val="C00000"/>
                </a:solidFill>
              </a:rPr>
              <a:t>: </a:t>
            </a:r>
            <a:endParaRPr lang="tr-TR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80644"/>
              </p:ext>
            </p:extLst>
          </p:nvPr>
        </p:nvGraphicFramePr>
        <p:xfrm>
          <a:off x="457200" y="1556796"/>
          <a:ext cx="8229600" cy="5049585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1065">
                <a:tc>
                  <a:txBody>
                    <a:bodyPr/>
                    <a:lstStyle/>
                    <a:p>
                      <a:r>
                        <a:rPr lang="tr-TR" sz="2600" dirty="0">
                          <a:effectLst/>
                        </a:rPr>
                        <a:t>Aktüerya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 dirty="0">
                          <a:effectLst/>
                        </a:rPr>
                        <a:t>Astronomi ve Uzay Bilimleri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 dirty="0">
                          <a:effectLst/>
                        </a:rPr>
                        <a:t>Bilgisayar </a:t>
                      </a:r>
                      <a:r>
                        <a:rPr lang="tr-TR" sz="2600" dirty="0" smtClean="0">
                          <a:effectLst/>
                        </a:rPr>
                        <a:t>Bölümleri, Bilgisayar Öğretmenliği</a:t>
                      </a:r>
                      <a:endParaRPr lang="tr-TR" sz="26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 dirty="0">
                          <a:effectLst/>
                        </a:rPr>
                        <a:t>İlköğretim Matematik </a:t>
                      </a:r>
                      <a:r>
                        <a:rPr lang="tr-TR" sz="2600" dirty="0" err="1">
                          <a:effectLst/>
                        </a:rPr>
                        <a:t>Öğrt</a:t>
                      </a:r>
                      <a:endParaRPr lang="tr-TR" sz="26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>
                          <a:effectLst/>
                        </a:rPr>
                        <a:t>İstatistik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 dirty="0">
                          <a:effectLst/>
                        </a:rPr>
                        <a:t>Matematik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>
                          <a:effectLst/>
                        </a:rPr>
                        <a:t>Matematik Mühendisliği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>
                          <a:effectLst/>
                        </a:rPr>
                        <a:t>Matematik Öğretmenliği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065">
                <a:tc>
                  <a:txBody>
                    <a:bodyPr/>
                    <a:lstStyle/>
                    <a:p>
                      <a:r>
                        <a:rPr lang="tr-TR" sz="2600" dirty="0">
                          <a:effectLst/>
                        </a:rPr>
                        <a:t>Uzay Bilimleri ve Teknolojileri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130" name="DefaultOcx" r:id="rId2" imgW="257040" imgH="304920"/>
        </mc:Choice>
        <mc:Fallback>
          <p:control name="DefaultOcx" r:id="rId2" imgW="257040" imgH="304920">
            <p:pic>
              <p:nvPicPr>
                <p:cNvPr id="3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1" name="HTMLCheckbox1" r:id="rId3" imgW="257040" imgH="304920"/>
        </mc:Choice>
        <mc:Fallback>
          <p:control name="HTMLCheckbox1" r:id="rId3" imgW="257040" imgH="304920">
            <p:pic>
              <p:nvPicPr>
                <p:cNvPr id="5" name="HTMLCheck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2" name="HTMLCheckbox2" r:id="rId4" imgW="257040" imgH="304920"/>
        </mc:Choice>
        <mc:Fallback>
          <p:control name="HTMLCheckbox2" r:id="rId4" imgW="257040" imgH="304920">
            <p:pic>
              <p:nvPicPr>
                <p:cNvPr id="6" name="HTMLCheck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3" name="HTMLCheckbox3" r:id="rId5" imgW="257040" imgH="304920"/>
        </mc:Choice>
        <mc:Fallback>
          <p:control name="HTMLCheckbox3" r:id="rId5" imgW="257040" imgH="304920">
            <p:pic>
              <p:nvPicPr>
                <p:cNvPr id="7" name="HTMLCheck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4" name="HTMLCheckbox4" r:id="rId6" imgW="257040" imgH="304920"/>
        </mc:Choice>
        <mc:Fallback>
          <p:control name="HTMLCheckbox4" r:id="rId6" imgW="257040" imgH="304920">
            <p:pic>
              <p:nvPicPr>
                <p:cNvPr id="8" name="HTMLCheck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5" name="HTMLCheckbox5" r:id="rId7" imgW="257040" imgH="304920"/>
        </mc:Choice>
        <mc:Fallback>
          <p:control name="HTMLCheckbox5" r:id="rId7" imgW="257040" imgH="304920">
            <p:pic>
              <p:nvPicPr>
                <p:cNvPr id="9" name="HTMLCheck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6" name="HTMLCheckbox6" r:id="rId8" imgW="257040" imgH="304920"/>
        </mc:Choice>
        <mc:Fallback>
          <p:control name="HTMLCheckbox6" r:id="rId8" imgW="257040" imgH="304920">
            <p:pic>
              <p:nvPicPr>
                <p:cNvPr id="10" name="HTMLCheck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7" name="HTMLCheckbox7" r:id="rId9" imgW="257040" imgH="304920"/>
        </mc:Choice>
        <mc:Fallback>
          <p:control name="HTMLCheckbox7" r:id="rId9" imgW="257040" imgH="304920">
            <p:pic>
              <p:nvPicPr>
                <p:cNvPr id="11" name="HTMLCheck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8" name="HTMLCheckbox8" r:id="rId10" imgW="257040" imgH="304920"/>
        </mc:Choice>
        <mc:Fallback>
          <p:control name="HTMLCheckbox8" r:id="rId10" imgW="257040" imgH="304920">
            <p:pic>
              <p:nvPicPr>
                <p:cNvPr id="12" name="HTMLCheck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943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ALAN SEÇİMİ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Alan Nedir: Lise öğrenimi gören öğrencilerin ileride çalışmak istedikleri mesleklere ön hazırlıkları olması için seçtikleri ders grubudur. </a:t>
            </a:r>
          </a:p>
          <a:p>
            <a:r>
              <a:rPr lang="tr-TR" smtClean="0"/>
              <a:t>Genel liselerde öğrenim gören öğrenciler ders seçimi yaparak belli grupta derslerin öğrenimini görerek, seçmek istedikleri meslekler için akademik bir alt yapı kazanırlar.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450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EŞİTAĞIRLIK ALANI / TÜRKÇE-MATEMATİK ALANI (TM):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rgbClr val="C00000"/>
                </a:solidFill>
              </a:rPr>
              <a:t>Puan Türü: </a:t>
            </a:r>
            <a:r>
              <a:rPr lang="tr-TR" b="1" dirty="0" smtClean="0">
                <a:solidFill>
                  <a:srgbClr val="C00000"/>
                </a:solidFill>
              </a:rPr>
              <a:t>EA</a:t>
            </a:r>
            <a:endParaRPr lang="tr-TR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2600" b="1" dirty="0">
                <a:solidFill>
                  <a:srgbClr val="002060"/>
                </a:solidFill>
              </a:rPr>
              <a:t> </a:t>
            </a:r>
            <a:r>
              <a:rPr lang="tr-TR" sz="2600" b="1" dirty="0" smtClean="0">
                <a:solidFill>
                  <a:srgbClr val="002060"/>
                </a:solidFill>
              </a:rPr>
              <a:t>EA </a:t>
            </a:r>
            <a:r>
              <a:rPr lang="tr-TR" sz="2600" b="1" dirty="0">
                <a:solidFill>
                  <a:srgbClr val="002060"/>
                </a:solidFill>
              </a:rPr>
              <a:t>puanı etki eden </a:t>
            </a:r>
            <a:r>
              <a:rPr lang="tr-TR" sz="2600" b="1" dirty="0" smtClean="0">
                <a:solidFill>
                  <a:srgbClr val="002060"/>
                </a:solidFill>
              </a:rPr>
              <a:t>TYT-YKS </a:t>
            </a:r>
            <a:r>
              <a:rPr lang="tr-TR" sz="2600" b="1" dirty="0">
                <a:solidFill>
                  <a:srgbClr val="002060"/>
                </a:solidFill>
              </a:rPr>
              <a:t>testleri: </a:t>
            </a: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sz="2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3000" dirty="0" smtClean="0"/>
              <a:t>Tüm TYT testleri: Matematik, Türkçe, Fen ve Sosyal </a:t>
            </a:r>
            <a:r>
              <a:rPr lang="tr-TR" sz="4800" dirty="0" smtClean="0">
                <a:solidFill>
                  <a:srgbClr val="FF0000"/>
                </a:solidFill>
              </a:rPr>
              <a:t>+</a:t>
            </a:r>
            <a:endParaRPr lang="tr-TR" sz="4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YKS Matematik </a:t>
            </a:r>
            <a:r>
              <a:rPr lang="tr-TR" dirty="0"/>
              <a:t>(</a:t>
            </a:r>
            <a:r>
              <a:rPr lang="tr-TR" dirty="0" smtClean="0"/>
              <a:t>geometri), Edebiyat-Coğrafya-1 ve Tarih-1  </a:t>
            </a:r>
            <a:endParaRPr lang="tr-TR" b="1" dirty="0">
              <a:solidFill>
                <a:srgbClr val="C000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9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301006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Ağırlıklı olarak matematik (geometri),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smtClean="0"/>
              <a:t>edebiyat ve coğrafya-1 </a:t>
            </a:r>
            <a:r>
              <a:rPr lang="tr-TR" dirty="0"/>
              <a:t>derslerinin görüldüğü     alandır.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TM ağırlıklı </a:t>
            </a:r>
            <a:r>
              <a:rPr lang="tr-TR" dirty="0"/>
              <a:t>dersler görüleceği için bu alanı seçecek öğrencilerin bu derslerde başarılı olmaları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53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İKTİSADİ İDARİ PARA BANKA TİCARET TURİZM YÖNETİM PROGRAMLARI: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Bu programlarda hesaplama ve analiz yeteneğinin çok iyi olması gerekir. </a:t>
            </a:r>
          </a:p>
          <a:p>
            <a:r>
              <a:rPr lang="tr-TR" dirty="0" smtClean="0"/>
              <a:t>İktisada, bankacılığa, sigortacılığa, ticarete ve her türden özel-resmi kuruma hatta ülkelere bile hükmederler.</a:t>
            </a:r>
          </a:p>
          <a:p>
            <a:r>
              <a:rPr lang="tr-TR" dirty="0" smtClean="0"/>
              <a:t>Paranın ve gücün yönetildiği programlardır. </a:t>
            </a:r>
          </a:p>
          <a:p>
            <a:r>
              <a:rPr lang="tr-TR" dirty="0" smtClean="0"/>
              <a:t>Para, ekonomi, yönetim, organizasyon ve insan ilişkilerinin birlikte kullanıldığı mesleklerdir.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3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BU MESLEKLERİN ÇALIŞMA ALANLARI-YERLERİ 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türde, sektörde ve büyüklükte işletme ve kuruluşlar.</a:t>
            </a:r>
          </a:p>
          <a:p>
            <a:r>
              <a:rPr lang="tr-TR" dirty="0" smtClean="0"/>
              <a:t>Banka, sigorta, ekonomi, finans kurumları </a:t>
            </a:r>
          </a:p>
          <a:p>
            <a:r>
              <a:rPr lang="tr-TR" dirty="0" smtClean="0"/>
              <a:t>Ticaret, perakende, turizm, lojistik firmaları.</a:t>
            </a:r>
          </a:p>
          <a:p>
            <a:r>
              <a:rPr lang="tr-TR" dirty="0" smtClean="0"/>
              <a:t>Her türden STK ve organizasyonlar. </a:t>
            </a:r>
          </a:p>
          <a:p>
            <a:r>
              <a:rPr lang="tr-TR" dirty="0" smtClean="0"/>
              <a:t>Resmi kurumlar ve uluslar arası organizasyonlar.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İKTİSADİ İDARİ VB. PROGRAMLAR NELERDİR</a:t>
            </a:r>
            <a:r>
              <a:rPr lang="tr-TR" sz="3800" dirty="0" smtClean="0">
                <a:solidFill>
                  <a:srgbClr val="C00000"/>
                </a:solidFill>
              </a:rPr>
              <a:t>:</a:t>
            </a:r>
            <a:endParaRPr lang="tr-TR" sz="3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616624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rgbClr val="002060"/>
                </a:solidFill>
              </a:rPr>
              <a:t>İKTİSAT-İŞLETME-MALİYE-ÇEKO VB. PROGRAMLAR</a:t>
            </a:r>
          </a:p>
          <a:p>
            <a:r>
              <a:rPr lang="tr-TR" sz="3000" b="1" dirty="0" smtClean="0">
                <a:solidFill>
                  <a:srgbClr val="002060"/>
                </a:solidFill>
              </a:rPr>
              <a:t>EKONOMİ-EKONOMETRİ-BANKACILIK-FİNANS-SERMAYE  VB. PROGRAMLARI</a:t>
            </a:r>
          </a:p>
          <a:p>
            <a:r>
              <a:rPr lang="tr-TR" sz="3000" b="1" dirty="0" smtClean="0">
                <a:solidFill>
                  <a:srgbClr val="002060"/>
                </a:solidFill>
              </a:rPr>
              <a:t>MUHASEBE-SİGORTACILIK-PAZARLAMA PROGRAMLARI</a:t>
            </a:r>
          </a:p>
          <a:p>
            <a:r>
              <a:rPr lang="tr-TR" sz="3000" b="1" dirty="0">
                <a:solidFill>
                  <a:srgbClr val="002060"/>
                </a:solidFill>
              </a:rPr>
              <a:t>ULUSLARARASI  İŞLETME-TİCARET-BANKACILIK-LOJİSTİK VB. PROGRAMLARI </a:t>
            </a:r>
            <a:endParaRPr lang="tr-TR" sz="3000" b="1" dirty="0" smtClean="0">
              <a:solidFill>
                <a:srgbClr val="002060"/>
              </a:solidFill>
            </a:endParaRPr>
          </a:p>
          <a:p>
            <a:r>
              <a:rPr lang="tr-TR" sz="3000" dirty="0" smtClean="0"/>
              <a:t>KURUM İŞLETMELERİ-GAYRİMENKUL PROGRAMLARI</a:t>
            </a:r>
          </a:p>
          <a:p>
            <a:r>
              <a:rPr lang="tr-TR" sz="3000" dirty="0" smtClean="0"/>
              <a:t>TURİZM PROGRAMLARI </a:t>
            </a:r>
          </a:p>
        </p:txBody>
      </p:sp>
    </p:spTree>
    <p:extLst>
      <p:ext uri="{BB962C8B-B14F-4D97-AF65-F5344CB8AC3E}">
        <p14:creationId xmlns:p14="http://schemas.microsoft.com/office/powerpoint/2010/main" val="2536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Hukuk, Siyaset ve Felsefe Grubu  Alanındaki Programları</a:t>
            </a:r>
            <a:endParaRPr lang="tr-TR" sz="4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Uluslar arası İlişkiler</a:t>
            </a:r>
          </a:p>
          <a:p>
            <a:r>
              <a:rPr lang="tr-TR" dirty="0" smtClean="0"/>
              <a:t>Kamu Yönetimi</a:t>
            </a:r>
          </a:p>
          <a:p>
            <a:r>
              <a:rPr lang="tr-TR" dirty="0" smtClean="0"/>
              <a:t>Siyaset Bilimi </a:t>
            </a:r>
            <a:endParaRPr lang="tr-TR" dirty="0"/>
          </a:p>
          <a:p>
            <a:r>
              <a:rPr lang="tr-TR" dirty="0" smtClean="0"/>
              <a:t>Hukuk </a:t>
            </a:r>
          </a:p>
          <a:p>
            <a:r>
              <a:rPr lang="tr-TR" dirty="0" smtClean="0"/>
              <a:t>Felsefe, Sosyoloji</a:t>
            </a:r>
          </a:p>
          <a:p>
            <a:r>
              <a:rPr lang="tr-TR" dirty="0" smtClean="0"/>
              <a:t>Psikoloji, Rehberlik ve Psikolojik Danışma</a:t>
            </a:r>
          </a:p>
          <a:p>
            <a:r>
              <a:rPr lang="tr-TR" dirty="0" smtClean="0"/>
              <a:t>Sosyal Hizmet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1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C00000"/>
                </a:solidFill>
              </a:rPr>
              <a:t>Bu mesleklerin önemi: </a:t>
            </a:r>
            <a:endParaRPr lang="tr-TR" sz="3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4006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mesleklerin uğraşı alanı çok geniştir. İnsan, toplum ve insan/toplum ilişkileri-kuralları, siyaset, kültür ve kültürel yapılar vb. bir sürü etken vardır. </a:t>
            </a:r>
          </a:p>
          <a:p>
            <a:r>
              <a:rPr lang="tr-TR" dirty="0" smtClean="0"/>
              <a:t>Bu mesleklerin bir çoğu ekonomi psikoloji, siyaset, düşünme-inanç sistemleri ile iç içedir.</a:t>
            </a:r>
          </a:p>
          <a:p>
            <a:r>
              <a:rPr lang="tr-TR" dirty="0" smtClean="0"/>
              <a:t>Çok geniş etki alanına ve güce sahip meslekler bulunmaktadır. </a:t>
            </a:r>
          </a:p>
          <a:p>
            <a:r>
              <a:rPr lang="tr-TR" dirty="0" smtClean="0"/>
              <a:t>Bu meslekler Tarihin akışını ve İnsanlığın kaderini belirlemekte büyük rol oynamışlardır.</a:t>
            </a:r>
          </a:p>
          <a:p>
            <a:r>
              <a:rPr lang="tr-TR" sz="3100" dirty="0" smtClean="0"/>
              <a:t>Öğrencilerin mesleki bilgileri yanında </a:t>
            </a:r>
            <a:r>
              <a:rPr lang="tr-TR" sz="3100" dirty="0" err="1" smtClean="0"/>
              <a:t>sosyo</a:t>
            </a:r>
            <a:r>
              <a:rPr lang="tr-TR" sz="3100" dirty="0" smtClean="0"/>
              <a:t>-kültürel anlamda kendilerini çok iyi yetiştirmeleri ve özellikle insanı-toplumu iyi analiz-sentez  etmeleri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1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r>
              <a:rPr lang="tr-TR" sz="3400" dirty="0" smtClean="0">
                <a:solidFill>
                  <a:srgbClr val="002060"/>
                </a:solidFill>
              </a:rPr>
              <a:t>Diğer Eşit Ağırlık programları </a:t>
            </a:r>
            <a:endParaRPr lang="tr-TR" sz="34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84576"/>
          </a:xfrm>
        </p:spPr>
        <p:txBody>
          <a:bodyPr/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ANTROPOLOJİ-ARKEOLOJİ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BİLİM TARİHİ-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MÜZECİLİK-VB. KÜLTÜR ODAKLI PROGRAMLAR 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SINIF ÖĞRETMENLİĞİ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İÇMİMARLIK ve ÇEVRE TASARIM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GRAFİK TASARIM vb.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9270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SOSYAL ALAN </a:t>
            </a:r>
            <a:r>
              <a:rPr lang="tr-TR" b="1" dirty="0">
                <a:solidFill>
                  <a:srgbClr val="C00000"/>
                </a:solidFill>
              </a:rPr>
              <a:t>/ </a:t>
            </a:r>
            <a:r>
              <a:rPr lang="tr-TR" b="1" dirty="0" smtClean="0">
                <a:solidFill>
                  <a:srgbClr val="C00000"/>
                </a:solidFill>
              </a:rPr>
              <a:t>TÜRKÇE-SOSYAL </a:t>
            </a:r>
            <a:r>
              <a:rPr lang="tr-TR" b="1" dirty="0">
                <a:solidFill>
                  <a:srgbClr val="C00000"/>
                </a:solidFill>
              </a:rPr>
              <a:t>ALANI (</a:t>
            </a:r>
            <a:r>
              <a:rPr lang="tr-TR" b="1" dirty="0" smtClean="0">
                <a:solidFill>
                  <a:srgbClr val="C00000"/>
                </a:solidFill>
              </a:rPr>
              <a:t>TS):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/>
          <a:lstStyle/>
          <a:p>
            <a:r>
              <a:rPr lang="tr-TR" dirty="0"/>
              <a:t>Ağırlıklı olarak </a:t>
            </a:r>
            <a:r>
              <a:rPr lang="tr-TR" dirty="0" smtClean="0"/>
              <a:t>Türkçe, Edebiyat, Tarih, Coğrafya, Felsefe Grubu derslerinin görüldüğü  </a:t>
            </a:r>
            <a:r>
              <a:rPr lang="tr-TR" dirty="0"/>
              <a:t>alandır.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TS </a:t>
            </a:r>
            <a:r>
              <a:rPr lang="tr-TR" dirty="0"/>
              <a:t>ağırlıklı dersler görüleceği için bu alanı seçecek öğrencilerin bu derslerde başarılı olmaları gerekmektedir.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676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b="1" dirty="0" smtClean="0"/>
              <a:t>SÖZEL PROGRAMLARI</a:t>
            </a:r>
            <a:endParaRPr lang="tr-TR" sz="3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rgbClr val="C00000"/>
                </a:solidFill>
              </a:rPr>
              <a:t>Puan Türü: </a:t>
            </a:r>
            <a:r>
              <a:rPr lang="tr-TR" b="1" dirty="0" smtClean="0">
                <a:solidFill>
                  <a:srgbClr val="C00000"/>
                </a:solidFill>
              </a:rPr>
              <a:t>SÖZ</a:t>
            </a:r>
            <a:endParaRPr lang="tr-TR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2600" b="1" dirty="0">
                <a:solidFill>
                  <a:srgbClr val="002060"/>
                </a:solidFill>
              </a:rPr>
              <a:t> </a:t>
            </a:r>
            <a:r>
              <a:rPr lang="tr-TR" sz="2600" b="1" dirty="0" smtClean="0">
                <a:solidFill>
                  <a:srgbClr val="002060"/>
                </a:solidFill>
              </a:rPr>
              <a:t>(Eski Puan Türleri TS-1 ve TS-2)</a:t>
            </a:r>
            <a:endParaRPr lang="tr-TR" sz="2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3000" dirty="0" smtClean="0"/>
              <a:t>Tüm TYT testleri: Matematik, Türkçe, Fen ve Sosyal </a:t>
            </a:r>
            <a:r>
              <a:rPr lang="tr-TR" sz="4800" dirty="0" smtClean="0">
                <a:solidFill>
                  <a:srgbClr val="FF0000"/>
                </a:solidFill>
              </a:rPr>
              <a:t>+</a:t>
            </a:r>
          </a:p>
          <a:p>
            <a:pPr marL="0" indent="0" algn="ctr">
              <a:buNone/>
            </a:pPr>
            <a:r>
              <a:rPr lang="tr-TR" dirty="0" smtClean="0"/>
              <a:t>YKS Edebiyat- Sos-1 (Coğrafya-1 ve Tarih-1)</a:t>
            </a:r>
          </a:p>
          <a:p>
            <a:pPr marL="0" indent="0" algn="ctr">
              <a:buNone/>
            </a:pPr>
            <a:r>
              <a:rPr lang="tr-TR" dirty="0" smtClean="0"/>
              <a:t>Sosyal Bilimler -2 (Tarih-2 Coğrafya-2 Felsefe grubu ve Din K.)  </a:t>
            </a:r>
            <a:endParaRPr lang="tr-TR" b="1" dirty="0" smtClean="0">
              <a:solidFill>
                <a:srgbClr val="C000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0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tr-TR" dirty="0" smtClean="0"/>
              <a:t>ÖNEMLİ UYARI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Şu an genel liselerde okutulan derslerde resmi olarak alan ayrımı </a:t>
            </a:r>
            <a:r>
              <a:rPr lang="tr-TR" b="1" dirty="0" smtClean="0">
                <a:solidFill>
                  <a:srgbClr val="C00000"/>
                </a:solidFill>
              </a:rPr>
              <a:t>yoktur.</a:t>
            </a:r>
          </a:p>
          <a:p>
            <a:r>
              <a:rPr lang="tr-TR" dirty="0" smtClean="0"/>
              <a:t>Her türlü lise  ve alan mezunu aday üniversitelerde istediği programı (sınav başarısına bağlı olarak)</a:t>
            </a:r>
            <a:r>
              <a:rPr lang="tr-TR" dirty="0"/>
              <a:t> </a:t>
            </a:r>
            <a:r>
              <a:rPr lang="tr-TR" dirty="0" smtClean="0"/>
              <a:t>kazanabilmektedir. 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Tüm adayların OBP‘leri tüm puan türlerine tam olarak eklenmektedir. </a:t>
            </a:r>
          </a:p>
          <a:p>
            <a:r>
              <a:rPr lang="tr-TR" dirty="0" smtClean="0"/>
              <a:t>Bu bilgilendirme öğrencilerin meslek seçimini kolaylaştırmak için yapılmaktadır.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4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2060"/>
                </a:solidFill>
              </a:rPr>
              <a:t>SÖZEL ALAN MESLEKLERİ</a:t>
            </a:r>
            <a:endParaRPr lang="tr-TR" sz="38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tr-TR" dirty="0" smtClean="0"/>
              <a:t>Coğrafya  </a:t>
            </a:r>
          </a:p>
          <a:p>
            <a:r>
              <a:rPr lang="tr-TR" dirty="0" smtClean="0"/>
              <a:t>Sosyal Bilgiler Öğretmenliği</a:t>
            </a:r>
          </a:p>
          <a:p>
            <a:r>
              <a:rPr lang="tr-TR" dirty="0" smtClean="0"/>
              <a:t>Okul Öncesi Öğretmenliği</a:t>
            </a:r>
          </a:p>
          <a:p>
            <a:r>
              <a:rPr lang="tr-TR" dirty="0" smtClean="0"/>
              <a:t>Özel Eğitim Öğretmenliği</a:t>
            </a:r>
          </a:p>
          <a:p>
            <a:r>
              <a:rPr lang="tr-TR" dirty="0" smtClean="0"/>
              <a:t>İlahiyat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227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İLETİŞİM MESLEKLERİ NELERDİR</a:t>
            </a:r>
            <a:r>
              <a:rPr lang="tr-TR" sz="38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328592"/>
          </a:xfrm>
        </p:spPr>
        <p:txBody>
          <a:bodyPr>
            <a:normAutofit fontScale="92500" lnSpcReduction="10000"/>
          </a:bodyPr>
          <a:lstStyle/>
          <a:p>
            <a:r>
              <a:rPr lang="tr-TR" sz="2900" dirty="0"/>
              <a:t>Canlandırma Filmi Tasarım ve </a:t>
            </a:r>
            <a:r>
              <a:rPr lang="tr-TR" sz="2900" dirty="0" smtClean="0"/>
              <a:t>Yönetimi, Film Tasarımı</a:t>
            </a:r>
          </a:p>
          <a:p>
            <a:r>
              <a:rPr lang="tr-TR" sz="2900" dirty="0" smtClean="0"/>
              <a:t>Gazetecilik, Halkla İlişkiler, Reklamcılık</a:t>
            </a:r>
          </a:p>
          <a:p>
            <a:r>
              <a:rPr lang="tr-TR" sz="2900" dirty="0" smtClean="0"/>
              <a:t>İletişim, Görsel iletişim, Medya ve İletişim</a:t>
            </a:r>
          </a:p>
          <a:p>
            <a:r>
              <a:rPr lang="tr-TR" sz="2900" dirty="0" smtClean="0"/>
              <a:t>Kurgu- Ses ve Görüntü Yönetimi </a:t>
            </a:r>
          </a:p>
          <a:p>
            <a:r>
              <a:rPr lang="tr-TR" sz="2900" dirty="0" smtClean="0"/>
              <a:t>Radyo, Televizyon, Sinema, </a:t>
            </a:r>
          </a:p>
          <a:p>
            <a:r>
              <a:rPr lang="tr-TR" sz="2900" dirty="0" smtClean="0"/>
              <a:t>Dijital Medya, Yeni Medya </a:t>
            </a:r>
          </a:p>
          <a:p>
            <a:r>
              <a:rPr lang="tr-TR" sz="2900" dirty="0" smtClean="0"/>
              <a:t>Sanat ve Kültür Yönetimi Basın Yayın</a:t>
            </a:r>
          </a:p>
          <a:p>
            <a:r>
              <a:rPr lang="tr-TR" sz="2900" dirty="0" smtClean="0"/>
              <a:t>Fotoğraf ve Video </a:t>
            </a:r>
          </a:p>
          <a:p>
            <a:r>
              <a:rPr lang="tr-TR" sz="2900" dirty="0" smtClean="0"/>
              <a:t>İletişim Tasarımı</a:t>
            </a:r>
          </a:p>
          <a:p>
            <a:r>
              <a:rPr lang="tr-TR" sz="2900" dirty="0" smtClean="0"/>
              <a:t>Televizyon Haberciliği ve Programcılığı</a:t>
            </a:r>
          </a:p>
          <a:p>
            <a:r>
              <a:rPr lang="tr-TR" sz="2900" dirty="0" smtClean="0"/>
              <a:t>Animasyon ve Oyun Tasarımı, Çizgi Film ve Animasyon</a:t>
            </a:r>
          </a:p>
          <a:p>
            <a:endParaRPr lang="tr-TR" sz="2800" dirty="0" smtClean="0"/>
          </a:p>
          <a:p>
            <a:endParaRPr lang="tr-TR" sz="2900" b="1" dirty="0" smtClean="0"/>
          </a:p>
          <a:p>
            <a:endParaRPr lang="tr-TR" sz="2900" b="1" dirty="0"/>
          </a:p>
        </p:txBody>
      </p:sp>
    </p:spTree>
    <p:extLst>
      <p:ext uri="{BB962C8B-B14F-4D97-AF65-F5344CB8AC3E}">
        <p14:creationId xmlns:p14="http://schemas.microsoft.com/office/powerpoint/2010/main" val="2345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İletişim Mesleklerinin Özellikleri </a:t>
            </a:r>
            <a:endParaRPr lang="tr-TR" sz="3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Bu alanı seçecek öğrencilerin </a:t>
            </a:r>
            <a:r>
              <a:rPr lang="tr-TR" b="1" dirty="0" smtClean="0">
                <a:solidFill>
                  <a:srgbClr val="002060"/>
                </a:solidFill>
              </a:rPr>
              <a:t>Sosyal yönlerinin ve insan ilişkilerinin çok kuvvetli olması gerekir.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İletişime açık ve çağın gerektirdiği iletişim araçlarını çok iyi özümsemiş olması gerekir.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Bu alan mesleklerinde standart mesai saati yoktur ve çalışma günleri ve saatleri çok geniştir.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Uzun vadede insanı toplumu ve kültürü etkileyen mesleklerdir.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80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500" b="1" dirty="0" smtClean="0">
                <a:solidFill>
                  <a:srgbClr val="C00000"/>
                </a:solidFill>
              </a:rPr>
              <a:t>KÜLTÜR-EDEBİYAT MESLEKLERİ </a:t>
            </a:r>
            <a:r>
              <a:rPr lang="tr-TR" sz="3600" b="1" dirty="0">
                <a:solidFill>
                  <a:srgbClr val="C00000"/>
                </a:solidFill>
              </a:rPr>
              <a:t>NELERDİR:</a:t>
            </a:r>
            <a:endParaRPr lang="tr-TR" sz="3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925144"/>
          </a:xfrm>
        </p:spPr>
        <p:txBody>
          <a:bodyPr/>
          <a:lstStyle/>
          <a:p>
            <a:r>
              <a:rPr lang="tr-TR" sz="3000" dirty="0" smtClean="0"/>
              <a:t>Türk Dili Edebiyatı, Türkçe Öğretmenliği, Türkoloji</a:t>
            </a:r>
          </a:p>
          <a:p>
            <a:r>
              <a:rPr lang="tr-TR" sz="3000" dirty="0" smtClean="0"/>
              <a:t>Azerbaycan Dili ve Edebiyatı, Çağdaş Türk Lehçeleri</a:t>
            </a:r>
          </a:p>
          <a:p>
            <a:r>
              <a:rPr lang="tr-TR" sz="3000" dirty="0" err="1" smtClean="0"/>
              <a:t>Hititloji</a:t>
            </a:r>
            <a:r>
              <a:rPr lang="tr-TR" sz="3000" dirty="0" smtClean="0"/>
              <a:t>, Sümerloji</a:t>
            </a:r>
          </a:p>
          <a:p>
            <a:r>
              <a:rPr lang="tr-TR" sz="3000" dirty="0" smtClean="0"/>
              <a:t>Halkbilim</a:t>
            </a:r>
          </a:p>
          <a:p>
            <a:r>
              <a:rPr lang="tr-TR" sz="3000" dirty="0" smtClean="0"/>
              <a:t>Tarih,  Tarih Öğretmenliği</a:t>
            </a:r>
          </a:p>
          <a:p>
            <a:endParaRPr lang="tr-TR" sz="3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KÜLTÜR EDEBİYAT MESLEKLERİNİN  </a:t>
            </a:r>
            <a:r>
              <a:rPr lang="tr-TR" sz="3600" b="1" dirty="0">
                <a:solidFill>
                  <a:srgbClr val="C00000"/>
                </a:solidFill>
              </a:rPr>
              <a:t>GENEL </a:t>
            </a:r>
            <a:r>
              <a:rPr lang="tr-TR" sz="3600" b="1" dirty="0" smtClean="0">
                <a:solidFill>
                  <a:srgbClr val="C00000"/>
                </a:solidFill>
              </a:rPr>
              <a:t>ÖZELLİKLERİ</a:t>
            </a:r>
            <a:r>
              <a:rPr lang="tr-TR" sz="3600" dirty="0">
                <a:solidFill>
                  <a:srgbClr val="C00000"/>
                </a:solidFill>
              </a:rPr>
              <a:t>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Çok iyi dil-kültür-tarih-edebiyat bilgisi gerektirir. </a:t>
            </a:r>
          </a:p>
          <a:p>
            <a:r>
              <a:rPr lang="tr-TR" dirty="0" smtClean="0"/>
              <a:t>Değişik ve farklı toplumların tarihini dil-edebiyatlarını ve kültürlerini merak etmek gerekir. </a:t>
            </a:r>
          </a:p>
          <a:p>
            <a:r>
              <a:rPr lang="tr-TR" dirty="0" smtClean="0"/>
              <a:t>İnsan ilişkilerinin kuvvetli olması gerekir</a:t>
            </a:r>
          </a:p>
          <a:p>
            <a:r>
              <a:rPr lang="tr-TR" dirty="0" smtClean="0"/>
              <a:t>Uzun vadede ve kültürel anlamda çok önemli programlardır.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Not: Bu Alandaki Programlarda iş bulma sıkıntı olabilir.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UYGULAMAYA DAYALI DİĞER                  SOSYAL ALAN MESLEKLERİ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tr-TR" dirty="0" smtClean="0"/>
              <a:t>Gastronomi ve Mutfak Sanatları </a:t>
            </a:r>
          </a:p>
          <a:p>
            <a:r>
              <a:rPr lang="tr-TR" dirty="0" smtClean="0"/>
              <a:t>Rekreasyon Yönetimi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9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DİL PUAN TÜRÜ PROGRAMLARI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25658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DİL PUANI</a:t>
            </a:r>
          </a:p>
          <a:p>
            <a:pPr marL="0" indent="0" algn="ctr">
              <a:buNone/>
            </a:pPr>
            <a:r>
              <a:rPr lang="tr-TR" dirty="0" smtClean="0"/>
              <a:t>Tüm TYT testleri: Matematik, Türkçe, Fen ve Sosyal ve </a:t>
            </a:r>
          </a:p>
          <a:p>
            <a:pPr marL="0" indent="0" algn="ctr">
              <a:buNone/>
            </a:pPr>
            <a:r>
              <a:rPr lang="tr-TR" dirty="0" smtClean="0"/>
              <a:t>Dil Testinden Oluşur (YDT)</a:t>
            </a:r>
          </a:p>
          <a:p>
            <a:pPr marL="0" indent="0" algn="ctr">
              <a:buNone/>
            </a:pPr>
            <a:r>
              <a:rPr lang="tr-TR" dirty="0" smtClean="0"/>
              <a:t> (Aday İngilizce, Almanca, Fransızca, Rusça ve Arapça  testlerinin birini seçerek sınava girer) </a:t>
            </a:r>
          </a:p>
          <a:p>
            <a:pPr marL="0" indent="0" algn="ctr">
              <a:buNone/>
            </a:pPr>
            <a:r>
              <a:rPr lang="tr-TR" dirty="0" smtClean="0"/>
              <a:t>Bu beş farklı dilden sadece bir tane dil puanı ve sıralaması oluşur. </a:t>
            </a:r>
          </a:p>
        </p:txBody>
      </p:sp>
    </p:spTree>
    <p:extLst>
      <p:ext uri="{BB962C8B-B14F-4D97-AF65-F5344CB8AC3E}">
        <p14:creationId xmlns:p14="http://schemas.microsoft.com/office/powerpoint/2010/main" val="30766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C00000"/>
                </a:solidFill>
              </a:rPr>
              <a:t>DİL PROGRAMLARI NELERDİR:</a:t>
            </a:r>
            <a:endParaRPr lang="tr-TR" sz="4000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56584"/>
          </a:xfrm>
        </p:spPr>
        <p:txBody>
          <a:bodyPr/>
          <a:lstStyle/>
          <a:p>
            <a:r>
              <a:rPr lang="tr-TR" dirty="0" smtClean="0"/>
              <a:t>Batı Avrupa Dilleri: İngilizce, Almanca Fransızca, Müretcim-tercümanlık, Amerikan Kültürü ve Edebiyatı</a:t>
            </a:r>
          </a:p>
          <a:p>
            <a:r>
              <a:rPr lang="tr-TR" dirty="0" smtClean="0"/>
              <a:t>Balkan ve Eski Diller: (Boşnak, Bulgar, Yunan, Arnavut) Latin, İtalyan, İspanyol dilleri </a:t>
            </a:r>
          </a:p>
          <a:p>
            <a:r>
              <a:rPr lang="tr-TR" dirty="0" smtClean="0"/>
              <a:t>Doğu Dilleri: Rus, Kore, Çin, Japon, Arap, Fars, Gürcü, İbrani, Urdu, </a:t>
            </a:r>
            <a:r>
              <a:rPr lang="tr-TR" dirty="0" err="1" smtClean="0"/>
              <a:t>Hungarloji</a:t>
            </a:r>
            <a:r>
              <a:rPr lang="tr-TR" dirty="0" smtClean="0"/>
              <a:t>, Hindoloji gibi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79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/>
              <a:t>ALANLAR ve ALANLARIN PUAN TÜRLERİ</a:t>
            </a:r>
            <a:endParaRPr lang="tr-TR" sz="3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876742"/>
              </p:ext>
            </p:extLst>
          </p:nvPr>
        </p:nvGraphicFramePr>
        <p:xfrm>
          <a:off x="827584" y="1700810"/>
          <a:ext cx="6840760" cy="4827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3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1" u="none" strike="noStrike" dirty="0">
                          <a:effectLst/>
                        </a:rPr>
                        <a:t>ALAN ADI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3000" b="1" u="none" strike="noStrike" dirty="0">
                          <a:effectLst/>
                        </a:rPr>
                        <a:t>PUAN TÜRLERİ</a:t>
                      </a:r>
                      <a:endParaRPr lang="tr-TR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47">
                <a:tc>
                  <a:txBody>
                    <a:bodyPr/>
                    <a:lstStyle/>
                    <a:p>
                      <a:pPr algn="l" fontAlgn="ctr"/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u="none" strike="noStrike" dirty="0">
                          <a:effectLst/>
                        </a:rPr>
                        <a:t>SAYISAL ALAN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(ESKİ PUAN</a:t>
                      </a:r>
                      <a:r>
                        <a:rPr lang="tr-TR" sz="1800" b="1" baseline="0" dirty="0" smtClean="0">
                          <a:solidFill>
                            <a:srgbClr val="C00000"/>
                          </a:solidFill>
                        </a:rPr>
                        <a:t> TÜRÜ</a:t>
                      </a:r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 MF)        </a:t>
                      </a:r>
                      <a:r>
                        <a:rPr lang="tr-TR" sz="2800" b="1" dirty="0" smtClean="0"/>
                        <a:t>SAY</a:t>
                      </a:r>
                      <a:endParaRPr lang="tr-TR" sz="28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endParaRPr lang="tr-TR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u="none" strike="noStrike" dirty="0">
                          <a:effectLst/>
                        </a:rPr>
                        <a:t>EŞİT AĞIRLIK ALANI 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(ESKİ PUAN</a:t>
                      </a:r>
                      <a:r>
                        <a:rPr lang="tr-TR" sz="1800" b="1" baseline="0" dirty="0" smtClean="0">
                          <a:solidFill>
                            <a:srgbClr val="C00000"/>
                          </a:solidFill>
                        </a:rPr>
                        <a:t> TÜRÜ</a:t>
                      </a:r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 TM)          </a:t>
                      </a:r>
                      <a:r>
                        <a:rPr lang="tr-TR" sz="2800" b="1" dirty="0" smtClean="0"/>
                        <a:t>EA</a:t>
                      </a:r>
                      <a:endParaRPr lang="tr-TR" sz="28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endParaRPr lang="tr-TR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u="none" strike="noStrike">
                          <a:effectLst/>
                        </a:rPr>
                        <a:t>SOSYAL ALAN</a:t>
                      </a:r>
                      <a:endParaRPr lang="tr-TR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(ESKİ PUAN</a:t>
                      </a:r>
                      <a:r>
                        <a:rPr lang="tr-TR" sz="1800" b="1" baseline="0" dirty="0" smtClean="0">
                          <a:solidFill>
                            <a:srgbClr val="C00000"/>
                          </a:solidFill>
                        </a:rPr>
                        <a:t> TÜRÜ</a:t>
                      </a:r>
                      <a:r>
                        <a:rPr lang="tr-TR" sz="1800" b="1" dirty="0" smtClean="0">
                          <a:solidFill>
                            <a:srgbClr val="C00000"/>
                          </a:solidFill>
                        </a:rPr>
                        <a:t> TS)        </a:t>
                      </a:r>
                      <a:r>
                        <a:rPr lang="tr-TR" sz="2800" b="1" dirty="0" smtClean="0"/>
                        <a:t>SÖZ</a:t>
                      </a:r>
                      <a:endParaRPr lang="tr-TR" sz="28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endParaRPr lang="tr-TR" sz="2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9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u="none" strike="noStrike" dirty="0">
                          <a:effectLst/>
                        </a:rPr>
                        <a:t>DİL ALANI 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800" b="1" dirty="0" smtClean="0"/>
                        <a:t>DİL   </a:t>
                      </a:r>
                      <a:endParaRPr lang="tr-TR" sz="28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6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43956" cy="642942"/>
          </a:xfrm>
        </p:spPr>
        <p:txBody>
          <a:bodyPr>
            <a:normAutofit fontScale="90000"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 </a:t>
            </a:r>
            <a:br>
              <a:rPr lang="tr-TR" sz="3800" b="1" dirty="0" smtClean="0">
                <a:solidFill>
                  <a:srgbClr val="C00000"/>
                </a:solidFill>
              </a:rPr>
            </a:br>
            <a:r>
              <a:rPr lang="tr-TR" sz="3800" b="1" dirty="0" smtClean="0">
                <a:solidFill>
                  <a:srgbClr val="C00000"/>
                </a:solidFill>
              </a:rPr>
              <a:t>SAYISAL ALAN / MATEMATİK-FEN ALANI (SAY):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71546"/>
            <a:ext cx="8229600" cy="54537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 SAYISAL ALANIN ANA DERS GRUPLARI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Matematik, Geometri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Mühendislik dersleri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Fizik, Kimya, Biyoloji,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Biyokimya, Genetik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15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SAYISAL ALANDA ANA MESLEK GRUPLARI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Tüm Mühendislikler,</a:t>
            </a:r>
          </a:p>
          <a:p>
            <a:endParaRPr lang="tr-TR" dirty="0" smtClean="0"/>
          </a:p>
          <a:p>
            <a:r>
              <a:rPr lang="tr-TR" dirty="0" smtClean="0"/>
              <a:t>Sağlık Programları,</a:t>
            </a:r>
          </a:p>
          <a:p>
            <a:endParaRPr lang="tr-TR" dirty="0" smtClean="0"/>
          </a:p>
          <a:p>
            <a:r>
              <a:rPr lang="tr-TR" dirty="0" smtClean="0"/>
              <a:t>Klasik Fen Programları</a:t>
            </a:r>
          </a:p>
          <a:p>
            <a:endParaRPr lang="tr-TR" dirty="0" smtClean="0"/>
          </a:p>
          <a:p>
            <a:r>
              <a:rPr lang="tr-TR" dirty="0" smtClean="0"/>
              <a:t>Matematik, İstatistik, Bilgisayar Programları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Ziraat ve Hayvancılık Programları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SAYISAL ALAN AĞIRLIKLI DERSLERLE KAZANILABİLECEK MESLEKLER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/>
              <a:t> a) TÜM MÜHENDİSLİKLER</a:t>
            </a:r>
            <a:r>
              <a:rPr lang="tr-TR" sz="3400" b="1" dirty="0"/>
              <a:t>: 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 Puan Türü</a:t>
            </a:r>
            <a:r>
              <a:rPr lang="tr-TR" b="1" dirty="0">
                <a:solidFill>
                  <a:srgbClr val="C00000"/>
                </a:solidFill>
              </a:rPr>
              <a:t>: </a:t>
            </a:r>
            <a:r>
              <a:rPr lang="tr-TR" b="1" dirty="0" smtClean="0">
                <a:solidFill>
                  <a:srgbClr val="C00000"/>
                </a:solidFill>
              </a:rPr>
              <a:t>SAY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smtClean="0">
                <a:solidFill>
                  <a:srgbClr val="002060"/>
                </a:solidFill>
              </a:rPr>
              <a:t>SAY puanı etki eden TYT-YKS testleri: </a:t>
            </a:r>
          </a:p>
          <a:p>
            <a:pPr marL="0" indent="0" algn="ctr">
              <a:buNone/>
            </a:pPr>
            <a:endParaRPr lang="tr-TR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 smtClean="0"/>
              <a:t>        </a:t>
            </a:r>
            <a:r>
              <a:rPr lang="tr-TR" sz="3000" dirty="0" smtClean="0"/>
              <a:t>Tüm TYT testleri: Matematik, Türkçe, Fen ve Sosyal</a:t>
            </a:r>
          </a:p>
          <a:p>
            <a:pPr marL="0" indent="0" algn="ctr">
              <a:buNone/>
            </a:pPr>
            <a:r>
              <a:rPr lang="tr-TR" sz="3000" dirty="0" smtClean="0">
                <a:solidFill>
                  <a:srgbClr val="FF0000"/>
                </a:solidFill>
              </a:rPr>
              <a:t>+</a:t>
            </a:r>
          </a:p>
          <a:p>
            <a:pPr marL="0" indent="0" algn="ctr">
              <a:buNone/>
            </a:pPr>
            <a:r>
              <a:rPr lang="tr-TR" sz="3000" dirty="0" smtClean="0"/>
              <a:t>YKS Matematik (geometri) ve Fen (fizik, kimya ve biyoloji)</a:t>
            </a:r>
            <a:endParaRPr lang="tr-TR" sz="3000" dirty="0"/>
          </a:p>
          <a:p>
            <a:pPr marL="0" indent="0" algn="ctr">
              <a:buNone/>
            </a:pPr>
            <a:endParaRPr lang="tr-TR" sz="3000" dirty="0"/>
          </a:p>
          <a:p>
            <a:pPr marL="0" indent="0" algn="ctr">
              <a:buNone/>
            </a:pPr>
            <a:endParaRPr lang="tr-TR" sz="2200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7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MÜHENDİSLİK MESLEKLERİNİN GENEL BAKIŞ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 Mühendislik bilimin pratiğe dönüştürülmesini sağlayan bir düşünce sistematiğidir aslında . Günlük hayatta karşılaştığımız çoğu problemlere en optimum çözümler sunmayı amaçlayıp üretkenliği artırmak ana hedefleri arasındadır.</a:t>
            </a:r>
          </a:p>
          <a:p>
            <a:pPr algn="just"/>
            <a:r>
              <a:rPr lang="tr-TR" dirty="0" smtClean="0"/>
              <a:t>Bu sorunları ele alırken bilim ve matematiksel modelleri tecrübeleriyle harmanlayarak ortaya faydalı ürünler çıkarmaktadır. Mühendisler insanların çoğu ihtiyacını karşılamak için gerekli teknik eğitimi almış alanında uzmanlaşmış kimselerdir.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Mühendislikte Yöntem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Fen, Matematik ve Mühendislik eğitimi alırlar.</a:t>
            </a:r>
          </a:p>
          <a:p>
            <a:pPr algn="just"/>
            <a:r>
              <a:rPr lang="tr-TR" sz="2800" dirty="0" smtClean="0"/>
              <a:t>Edindiği bu bilgileri gözlem ve deneylerle destekleyerek somut veriler elde edebilmeli, bunu yorumlayıp daha iyi çözümler bulmak için öneriler sunabilmelidir. </a:t>
            </a:r>
          </a:p>
          <a:p>
            <a:r>
              <a:rPr lang="tr-TR" sz="2800" dirty="0" smtClean="0"/>
              <a:t>Bir mühendislik problemi karşısında problemi tanımlama, modeli kurma ve çözme becerisine sahip olabilmeli.</a:t>
            </a:r>
          </a:p>
          <a:p>
            <a:r>
              <a:rPr lang="tr-TR" sz="2800" dirty="0" smtClean="0"/>
              <a:t>Bu mesleklerin görevi teknoloji, organizasyon, çözüm ve uygulama/yöntem üretmektir.</a:t>
            </a:r>
          </a:p>
          <a:p>
            <a:endParaRPr lang="tr-TR" sz="3000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1423</Words>
  <Application>Microsoft Office PowerPoint</Application>
  <PresentationFormat>Ekran Gösterisi (4:3)</PresentationFormat>
  <Paragraphs>248</Paragraphs>
  <Slides>37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0" baseType="lpstr">
      <vt:lpstr>Arial</vt:lpstr>
      <vt:lpstr>Calibri</vt:lpstr>
      <vt:lpstr>Ofis Teması</vt:lpstr>
      <vt:lpstr>MESLEK SEÇİMİ ÖNCESİNDE GENEL LİSE TÜRLERİ ÖĞRENCİLERİ  İÇİN ALAN TANITIMI –MESLEK TASNİFİ</vt:lpstr>
      <vt:lpstr>ALAN SEÇİMİ </vt:lpstr>
      <vt:lpstr>ÖNEMLİ UYARI</vt:lpstr>
      <vt:lpstr>ALANLAR ve ALANLARIN PUAN TÜRLERİ</vt:lpstr>
      <vt:lpstr>  SAYISAL ALAN / MATEMATİK-FEN ALANI (SAY): </vt:lpstr>
      <vt:lpstr>SAYISAL ALANDA ANA MESLEK GRUPLARI </vt:lpstr>
      <vt:lpstr>SAYISAL ALAN AĞIRLIKLI DERSLERLE KAZANILABİLECEK MESLEKLER</vt:lpstr>
      <vt:lpstr>MÜHENDİSLİK MESLEKLERİNİN GENEL BAKIŞ</vt:lpstr>
      <vt:lpstr>Mühendislikte Yöntem</vt:lpstr>
      <vt:lpstr>MÜHENDİSLİK=GÜÇTÜR</vt:lpstr>
      <vt:lpstr>ÇALIŞMA ALANLARI</vt:lpstr>
      <vt:lpstr>MÜHENDİSLİKLER NELERDİR:   </vt:lpstr>
      <vt:lpstr>MİMARLIK-İÇ MİMARLIK- HARİTA-ŞEHİR BÖLGE PLANLAMA-KETSEL TASARIM-PEYZAJ MÜHENDİSLİKLER</vt:lpstr>
      <vt:lpstr>TIP-BİYOLOJİ-SAĞLIK ALANI</vt:lpstr>
      <vt:lpstr>SAĞLIK PROGRAMLARININ GENEL ÖZELLİKLERİ : </vt:lpstr>
      <vt:lpstr>SAĞLIK BÖLÜMLERİ NELERDİR: </vt:lpstr>
      <vt:lpstr>SAĞLIK MESLEKLERİNİN ÇALIŞMA ALANLARI</vt:lpstr>
      <vt:lpstr>KLASİK FEN BÖLÜMLERİ NELERDİR: </vt:lpstr>
      <vt:lpstr> KLASİK MATEMATİK BÖLÜMLERİ  NELERDİR: </vt:lpstr>
      <vt:lpstr>EŞİTAĞIRLIK ALANI / TÜRKÇE-MATEMATİK ALANI (TM):</vt:lpstr>
      <vt:lpstr> </vt:lpstr>
      <vt:lpstr>İKTİSADİ İDARİ PARA BANKA TİCARET TURİZM YÖNETİM PROGRAMLARI:</vt:lpstr>
      <vt:lpstr>BU MESLEKLERİN ÇALIŞMA ALANLARI-YERLERİ </vt:lpstr>
      <vt:lpstr>İKTİSADİ İDARİ VB. PROGRAMLAR NELERDİR:</vt:lpstr>
      <vt:lpstr>Hukuk, Siyaset ve Felsefe Grubu  Alanındaki Programları</vt:lpstr>
      <vt:lpstr>Bu mesleklerin önemi: </vt:lpstr>
      <vt:lpstr>Diğer Eşit Ağırlık programları </vt:lpstr>
      <vt:lpstr>SOSYAL ALAN / TÜRKÇE-SOSYAL ALANI (TS):</vt:lpstr>
      <vt:lpstr>SÖZEL PROGRAMLARI</vt:lpstr>
      <vt:lpstr>SÖZEL ALAN MESLEKLERİ</vt:lpstr>
      <vt:lpstr>İLETİŞİM MESLEKLERİ NELERDİR:</vt:lpstr>
      <vt:lpstr>İletişim Mesleklerinin Özellikleri </vt:lpstr>
      <vt:lpstr>KÜLTÜR-EDEBİYAT MESLEKLERİ NELERDİR:</vt:lpstr>
      <vt:lpstr>KÜLTÜR EDEBİYAT MESLEKLERİNİN  GENEL ÖZELLİKLERİ:</vt:lpstr>
      <vt:lpstr>UYGULAMAYA DAYALI DİĞER                  SOSYAL ALAN MESLEKLERİ</vt:lpstr>
      <vt:lpstr>DİL PUAN TÜRÜ PROGRAMLARI</vt:lpstr>
      <vt:lpstr>DİL PROGRAMLARI NELERDİR: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 SEÇİMİ ÖNCESİNDE GENEL LİSE TÜRLERİ ÖĞRENCİLERİ  İÇİN ALAN SEÇİMİ</dc:title>
  <dc:creator>Mesut Sabancı</dc:creator>
  <cp:lastModifiedBy>user</cp:lastModifiedBy>
  <cp:revision>88</cp:revision>
  <dcterms:created xsi:type="dcterms:W3CDTF">2017-02-11T09:45:47Z</dcterms:created>
  <dcterms:modified xsi:type="dcterms:W3CDTF">2024-01-16T06:01:47Z</dcterms:modified>
</cp:coreProperties>
</file>